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333" r:id="rId4"/>
    <p:sldId id="257" r:id="rId5"/>
    <p:sldId id="259" r:id="rId6"/>
    <p:sldId id="312" r:id="rId7"/>
    <p:sldId id="292" r:id="rId8"/>
    <p:sldId id="313" r:id="rId9"/>
    <p:sldId id="314" r:id="rId10"/>
    <p:sldId id="293" r:id="rId11"/>
    <p:sldId id="336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51" r:id="rId23"/>
    <p:sldId id="346" r:id="rId24"/>
    <p:sldId id="347" r:id="rId25"/>
    <p:sldId id="323" r:id="rId26"/>
    <p:sldId id="349" r:id="rId27"/>
    <p:sldId id="331" r:id="rId28"/>
    <p:sldId id="332" r:id="rId29"/>
    <p:sldId id="352" r:id="rId30"/>
    <p:sldId id="325" r:id="rId31"/>
    <p:sldId id="326" r:id="rId32"/>
    <p:sldId id="304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79626" autoAdjust="0"/>
  </p:normalViewPr>
  <p:slideViewPr>
    <p:cSldViewPr snapToGrid="0">
      <p:cViewPr varScale="1">
        <p:scale>
          <a:sx n="92" d="100"/>
          <a:sy n="92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39FC-7C15-45C4-978F-AF46E1BF8D7C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D997-2B02-4315-9185-FB250EF171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4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D997-2B02-4315-9185-FB250EF171D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0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ibher@hmu.gr" TargetMode="External"/><Relationship Id="rId2" Type="http://schemas.openxmlformats.org/officeDocument/2006/relationships/hyperlink" Target="mailto:turnitin@hmu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riaka@hmu.g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Turnitin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Ε</a:t>
            </a:r>
            <a:r>
              <a:rPr lang="el-GR" dirty="0" smtClean="0"/>
              <a:t>γγραφή φοιτητή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0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Secrete questions and answers 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6100" y="2133600"/>
            <a:ext cx="3267415" cy="37782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44" y="2133600"/>
            <a:ext cx="40290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99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l-GR" dirty="0" smtClean="0"/>
              <a:t>Εγγραφή φοιτητή από την κεντρική σελίδα </a:t>
            </a:r>
            <a:r>
              <a:rPr lang="en-US" dirty="0" smtClean="0"/>
              <a:t>turnitin.com -&gt; Log </a:t>
            </a:r>
            <a:r>
              <a:rPr lang="en-US" dirty="0" smtClean="0"/>
              <a:t>In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Χ</a:t>
            </a:r>
            <a:r>
              <a:rPr lang="el-GR" dirty="0" smtClean="0"/>
              <a:t>ρειάζεται πληροφορίες από το διδάσκοντα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59" y="3157616"/>
            <a:ext cx="8915400" cy="3496674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10567554" y="3017338"/>
            <a:ext cx="322119" cy="28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user? Click here</a:t>
            </a:r>
            <a:br>
              <a:rPr lang="en-US" dirty="0" smtClean="0"/>
            </a:br>
            <a:r>
              <a:rPr lang="en-US" dirty="0" smtClean="0"/>
              <a:t>Student</a:t>
            </a:r>
            <a:endParaRPr lang="el-GR" dirty="0"/>
          </a:p>
        </p:txBody>
      </p:sp>
      <p:pic>
        <p:nvPicPr>
          <p:cNvPr id="5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1878" y="2133600"/>
            <a:ext cx="2740996" cy="3778250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866" y="2205841"/>
            <a:ext cx="4313238" cy="3402282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>
            <a:off x="2265218" y="3906982"/>
            <a:ext cx="748146" cy="112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5860473" y="3719945"/>
            <a:ext cx="405245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1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φοιτητής συμπληρώνει το </a:t>
            </a:r>
            <a:r>
              <a:rPr lang="en-US" u="sng" dirty="0"/>
              <a:t>Class ID</a:t>
            </a:r>
            <a:r>
              <a:rPr lang="en-US" dirty="0"/>
              <a:t>, </a:t>
            </a:r>
            <a:r>
              <a:rPr lang="el-GR" dirty="0"/>
              <a:t>το </a:t>
            </a:r>
            <a:r>
              <a:rPr lang="en-US" u="sng" dirty="0"/>
              <a:t>enrollment Key </a:t>
            </a:r>
            <a:r>
              <a:rPr lang="el-GR" dirty="0" smtClean="0"/>
              <a:t>που του δίνει ο καθηγητής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298" y="2175164"/>
            <a:ext cx="2796303" cy="42215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63" y="2029690"/>
            <a:ext cx="3992855" cy="43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τελειώνει την εγγραφή του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367" y="2133600"/>
            <a:ext cx="343309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βλέπει ο φοιτητής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610" y="3151763"/>
            <a:ext cx="8447808" cy="29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Οθόνη για ανάρτηση εργασίας (πριν και μετά την ανάρτηση)</a:t>
            </a:r>
            <a:endParaRPr lang="el-GR" dirty="0"/>
          </a:p>
        </p:txBody>
      </p:sp>
      <p:pic>
        <p:nvPicPr>
          <p:cNvPr id="4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912" y="1998459"/>
            <a:ext cx="8915400" cy="2593920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12" y="4779356"/>
            <a:ext cx="8915400" cy="19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3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ανάρτηση εργασίας </a:t>
            </a:r>
            <a:r>
              <a:rPr lang="en-US" dirty="0" smtClean="0"/>
              <a:t>Upload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589212" y="2133600"/>
            <a:ext cx="7921625" cy="377762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99" y="1444337"/>
            <a:ext cx="8829675" cy="49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964" y="2133600"/>
            <a:ext cx="618987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Ολοκλήρωση ανάρτησης εργασίας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179" y="1905000"/>
            <a:ext cx="5298765" cy="33037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79" y="5208732"/>
            <a:ext cx="5298765" cy="15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6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λειτουργία του </a:t>
            </a:r>
            <a:r>
              <a:rPr lang="en-US" dirty="0" err="1"/>
              <a:t>Turnitin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60586" y="1978269"/>
            <a:ext cx="8405445" cy="3932953"/>
          </a:xfrm>
        </p:spPr>
        <p:txBody>
          <a:bodyPr>
            <a:normAutofit/>
          </a:bodyPr>
          <a:lstStyle/>
          <a:p>
            <a:r>
              <a:rPr lang="el-GR" sz="2000" dirty="0"/>
              <a:t>• Αντιπαραβάλλει </a:t>
            </a:r>
            <a:r>
              <a:rPr lang="el-GR" sz="2000" dirty="0" smtClean="0"/>
              <a:t>το </a:t>
            </a:r>
            <a:r>
              <a:rPr lang="el-GR" sz="2000" dirty="0"/>
              <a:t>υποβληθέν κείμενο της εργασίας με τη βάση του </a:t>
            </a:r>
            <a:r>
              <a:rPr lang="el-GR" sz="2000" dirty="0" err="1" smtClean="0"/>
              <a:t>Turnitin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dirty="0"/>
              <a:t>• Δημιουργεί μια Αναφορά (</a:t>
            </a:r>
            <a:r>
              <a:rPr lang="el-GR" sz="2000" dirty="0" err="1"/>
              <a:t>Originality</a:t>
            </a:r>
            <a:r>
              <a:rPr lang="el-GR" sz="2000" dirty="0"/>
              <a:t> </a:t>
            </a:r>
            <a:r>
              <a:rPr lang="el-GR" sz="2000" dirty="0" err="1"/>
              <a:t>Report</a:t>
            </a:r>
            <a:r>
              <a:rPr lang="el-GR" sz="2000" dirty="0"/>
              <a:t>) </a:t>
            </a:r>
            <a:r>
              <a:rPr lang="el-GR" sz="2000" dirty="0" smtClean="0"/>
              <a:t>όπου βρίσκει ίδιο κείμενο της εργασίας σε </a:t>
            </a:r>
            <a:r>
              <a:rPr lang="el-GR" sz="2000" dirty="0"/>
              <a:t>πηγές στη βάση του </a:t>
            </a:r>
            <a:r>
              <a:rPr lang="el-GR" sz="2000" dirty="0" err="1" smtClean="0"/>
              <a:t>Turnitin</a:t>
            </a:r>
            <a:r>
              <a:rPr lang="el-GR" sz="2000" dirty="0" smtClean="0"/>
              <a:t> (το δείχνει με </a:t>
            </a:r>
            <a:r>
              <a:rPr lang="el-GR" sz="2000" dirty="0"/>
              <a:t>χρωματιστό φόντο</a:t>
            </a:r>
            <a:r>
              <a:rPr lang="el-GR" sz="2000" dirty="0" smtClean="0"/>
              <a:t>) </a:t>
            </a:r>
          </a:p>
          <a:p>
            <a:endParaRPr lang="el-GR" sz="2000" dirty="0" smtClean="0"/>
          </a:p>
          <a:p>
            <a:r>
              <a:rPr lang="el-GR" sz="2000" dirty="0" smtClean="0"/>
              <a:t>• </a:t>
            </a:r>
            <a:r>
              <a:rPr lang="el-GR" sz="2000" dirty="0"/>
              <a:t>Υπολογίζει τον Δείκτη Ομοιότητας (</a:t>
            </a:r>
            <a:r>
              <a:rPr lang="el-GR" sz="2000" dirty="0" err="1"/>
              <a:t>Similarity</a:t>
            </a:r>
            <a:r>
              <a:rPr lang="el-GR" sz="2000" dirty="0"/>
              <a:t> </a:t>
            </a:r>
            <a:r>
              <a:rPr lang="en-US" sz="2000" dirty="0" smtClean="0"/>
              <a:t>Report</a:t>
            </a:r>
            <a:r>
              <a:rPr lang="el-GR" sz="2000" dirty="0" smtClean="0"/>
              <a:t>) </a:t>
            </a:r>
            <a:r>
              <a:rPr lang="el-GR" sz="2000" dirty="0"/>
              <a:t>το </a:t>
            </a:r>
            <a:r>
              <a:rPr lang="el-GR" sz="2000" dirty="0" smtClean="0"/>
              <a:t>αριθμητικό ποσοστό </a:t>
            </a:r>
            <a:r>
              <a:rPr lang="el-GR" sz="2000" dirty="0"/>
              <a:t>του κειμένου της εργασίας που βρέθηκε στη βάση του </a:t>
            </a:r>
            <a:r>
              <a:rPr lang="el-GR" sz="2000" dirty="0" err="1"/>
              <a:t>Turnitin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665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Εξαγωγή </a:t>
            </a:r>
            <a:r>
              <a:rPr lang="en-US" dirty="0" smtClean="0"/>
              <a:t>similarity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078182"/>
            <a:ext cx="8915400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Originality report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756" y="2258291"/>
            <a:ext cx="632795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Επεξήγηση συμβόλων </a:t>
            </a:r>
            <a:r>
              <a:rPr lang="en-US" dirty="0" smtClean="0"/>
              <a:t>originality report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053" y="2360612"/>
            <a:ext cx="428625" cy="5810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32" y="3500009"/>
            <a:ext cx="440553" cy="3905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17" y="4263168"/>
            <a:ext cx="447675" cy="371475"/>
          </a:xfrm>
          <a:prstGeom prst="rect">
            <a:avLst/>
          </a:prstGeom>
        </p:spPr>
      </p:pic>
      <p:sp>
        <p:nvSpPr>
          <p:cNvPr id="9" name="Θέση περιεχομένου 3"/>
          <p:cNvSpPr txBox="1">
            <a:spLocks/>
          </p:cNvSpPr>
          <p:nvPr/>
        </p:nvSpPr>
        <p:spPr>
          <a:xfrm>
            <a:off x="3491345" y="2171699"/>
            <a:ext cx="7730837" cy="38862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b="1" dirty="0" smtClean="0"/>
          </a:p>
          <a:p>
            <a:r>
              <a:rPr lang="el-GR" dirty="0" smtClean="0"/>
              <a:t>Αριθμητικό ποσοστό επικάλυψης με άλλη πηγή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Φθίνουσα </a:t>
            </a:r>
            <a:r>
              <a:rPr lang="el-GR" b="1" dirty="0" smtClean="0"/>
              <a:t>αριθμητική σειρά πηγών επικάλυψης</a:t>
            </a:r>
            <a:r>
              <a:rPr lang="el-GR" dirty="0" smtClean="0"/>
              <a:t>. Με το βέλος ανοίγουν οι πηγές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smtClean="0"/>
              <a:t>Δείχνει τα </a:t>
            </a:r>
            <a:r>
              <a:rPr lang="el-GR" b="1" dirty="0" smtClean="0"/>
              <a:t>φίλτρα</a:t>
            </a:r>
            <a:r>
              <a:rPr lang="el-GR" dirty="0" smtClean="0"/>
              <a:t> που έχουν εφαρμοστεί στο </a:t>
            </a:r>
            <a:r>
              <a:rPr lang="en-US" dirty="0" smtClean="0"/>
              <a:t>Assignment. </a:t>
            </a:r>
            <a:r>
              <a:rPr lang="el-GR" dirty="0" smtClean="0"/>
              <a:t>Μπορείτε εφαρμόσετε ξανά φίλτρα και να δοθεί νέο αποτέλεσμα με το</a:t>
            </a:r>
            <a:r>
              <a:rPr lang="en-US" dirty="0" smtClean="0"/>
              <a:t> Applied changes</a:t>
            </a:r>
          </a:p>
        </p:txBody>
      </p:sp>
    </p:spTree>
    <p:extLst>
      <p:ext uri="{BB962C8B-B14F-4D97-AF65-F5344CB8AC3E}">
        <p14:creationId xmlns:p14="http://schemas.microsoft.com/office/powerpoint/2010/main" val="191961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l-GR" dirty="0" smtClean="0"/>
              <a:t>φαρμογή φίλτρων εξαίρεσης και εξαγωγή νέου αποτελέσματος </a:t>
            </a:r>
            <a:r>
              <a:rPr lang="en-US" dirty="0" smtClean="0"/>
              <a:t>similarity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525" y="2154381"/>
            <a:ext cx="7105011" cy="42775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3" y="5793797"/>
            <a:ext cx="171276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Μπορείτε να κατεβάσετε το </a:t>
            </a:r>
            <a:r>
              <a:rPr lang="en-US" dirty="0" smtClean="0"/>
              <a:t>Originality report, </a:t>
            </a:r>
            <a:r>
              <a:rPr lang="el-GR" dirty="0" smtClean="0"/>
              <a:t>την </a:t>
            </a:r>
            <a:r>
              <a:rPr lang="en-US" dirty="0" smtClean="0"/>
              <a:t>Digital Receipt </a:t>
            </a:r>
            <a:r>
              <a:rPr lang="el-GR" dirty="0" smtClean="0"/>
              <a:t>και το κείμενό σας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982" y="2133600"/>
            <a:ext cx="7696268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details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275" y="2360612"/>
            <a:ext cx="33432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Μπορείτε να κάνετε </a:t>
            </a:r>
            <a:r>
              <a:rPr lang="el-GR" dirty="0" err="1" smtClean="0"/>
              <a:t>επανυποβολή</a:t>
            </a:r>
            <a:r>
              <a:rPr lang="el-GR" dirty="0" smtClean="0"/>
              <a:t> της εργασίας σας μετά τη διόρθωσή της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63" y="2182092"/>
            <a:ext cx="9634249" cy="3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βλέπει ο φοιτητής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222" y="2589617"/>
            <a:ext cx="8915400" cy="2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βλέπει ο καθηγητής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251421"/>
            <a:ext cx="8915400" cy="41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Χρωματικές ενδείξεις</a:t>
            </a:r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63" y="2765425"/>
            <a:ext cx="666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ψάχνει το </a:t>
            </a:r>
            <a:r>
              <a:rPr lang="en-US" dirty="0" err="1" smtClean="0"/>
              <a:t>Turnitin</a:t>
            </a:r>
            <a:r>
              <a:rPr lang="en-US" dirty="0" smtClean="0"/>
              <a:t> </a:t>
            </a:r>
            <a:r>
              <a:rPr lang="el-GR" dirty="0" smtClean="0"/>
              <a:t>ομοιότητα?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/>
              <a:t>Η υπηρεσία του ελέγχου ομοιότητας (</a:t>
            </a:r>
            <a:r>
              <a:rPr lang="el-GR" sz="2000" dirty="0" err="1"/>
              <a:t>Similarity</a:t>
            </a:r>
            <a:r>
              <a:rPr lang="el-GR" sz="2000" dirty="0"/>
              <a:t> </a:t>
            </a:r>
            <a:r>
              <a:rPr lang="el-GR" sz="2000" dirty="0" err="1"/>
              <a:t>Check</a:t>
            </a:r>
            <a:r>
              <a:rPr lang="el-GR" sz="2000" dirty="0"/>
              <a:t>) επιτρέπει τον έλεγχο των αρχείων που υπέβαλαν οι φοιτητές </a:t>
            </a:r>
            <a:endParaRPr lang="el-GR" sz="2000" dirty="0" smtClean="0"/>
          </a:p>
          <a:p>
            <a:pPr algn="just"/>
            <a:r>
              <a:rPr lang="el-GR" sz="2000" dirty="0" smtClean="0"/>
              <a:t>στο </a:t>
            </a:r>
            <a:r>
              <a:rPr lang="el-GR" sz="2000" b="1" dirty="0"/>
              <a:t>παγκόσμιο αποθετήριο εργασιών</a:t>
            </a:r>
            <a:r>
              <a:rPr lang="el-GR" sz="2000" dirty="0"/>
              <a:t>, </a:t>
            </a:r>
            <a:endParaRPr lang="el-GR" sz="2000" dirty="0" smtClean="0"/>
          </a:p>
          <a:p>
            <a:pPr algn="just"/>
            <a:r>
              <a:rPr lang="el-GR" sz="2000" dirty="0" smtClean="0"/>
              <a:t>σε </a:t>
            </a:r>
            <a:r>
              <a:rPr lang="el-GR" sz="2000" b="1" dirty="0"/>
              <a:t>περιοδικά και δημοσιεύσεις</a:t>
            </a:r>
            <a:r>
              <a:rPr lang="el-GR" sz="2000" dirty="0"/>
              <a:t>, </a:t>
            </a:r>
            <a:endParaRPr lang="el-GR" sz="2000" dirty="0" smtClean="0"/>
          </a:p>
          <a:p>
            <a:pPr algn="just"/>
            <a:r>
              <a:rPr lang="el-GR" sz="2000" dirty="0" smtClean="0"/>
              <a:t>στο</a:t>
            </a:r>
            <a:r>
              <a:rPr lang="el-GR" sz="2000" b="1" dirty="0" smtClean="0"/>
              <a:t> </a:t>
            </a:r>
            <a:r>
              <a:rPr lang="el-GR" sz="2000" b="1" dirty="0"/>
              <a:t>αποθετήριο </a:t>
            </a:r>
            <a:r>
              <a:rPr lang="el-GR" sz="2000" dirty="0"/>
              <a:t>του </a:t>
            </a:r>
            <a:r>
              <a:rPr lang="el-GR" sz="2000" dirty="0" smtClean="0"/>
              <a:t>κάθε </a:t>
            </a:r>
            <a:r>
              <a:rPr lang="el-GR" sz="2000" dirty="0"/>
              <a:t>ιδρύματος </a:t>
            </a:r>
            <a:endParaRPr lang="el-GR" sz="2000" dirty="0" smtClean="0"/>
          </a:p>
          <a:p>
            <a:pPr algn="just"/>
            <a:r>
              <a:rPr lang="el-GR" sz="2000" dirty="0" smtClean="0"/>
              <a:t>και </a:t>
            </a:r>
            <a:r>
              <a:rPr lang="el-GR" sz="2000" dirty="0"/>
              <a:t>σε μια τεράστια συλλογή αρχειοθετημένων</a:t>
            </a:r>
            <a:r>
              <a:rPr lang="el-GR" sz="2000" b="1" dirty="0"/>
              <a:t> ιστοσελίδων </a:t>
            </a:r>
            <a:r>
              <a:rPr lang="el-GR" sz="2000" dirty="0"/>
              <a:t>στο διαδίκτυο. </a:t>
            </a:r>
          </a:p>
        </p:txBody>
      </p:sp>
    </p:spTree>
    <p:extLst>
      <p:ext uri="{BB962C8B-B14F-4D97-AF65-F5344CB8AC3E}">
        <p14:creationId xmlns:p14="http://schemas.microsoft.com/office/powerpoint/2010/main" val="11736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Ενημέρωση από </a:t>
            </a:r>
            <a:r>
              <a:rPr lang="en-US" dirty="0" err="1" smtClean="0"/>
              <a:t>Turnitin</a:t>
            </a:r>
            <a:r>
              <a:rPr lang="en-US" dirty="0" smtClean="0"/>
              <a:t> </a:t>
            </a:r>
            <a:r>
              <a:rPr lang="el-GR" dirty="0" smtClean="0"/>
              <a:t>ότι ανεβάσατε εργασία.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3238884"/>
            <a:ext cx="8915400" cy="26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l-GR" dirty="0" smtClean="0"/>
              <a:t>σας, τις τάξεις που είστε εγγεγραμμένοι και οι ημερομηνίες λήξης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893397"/>
            <a:ext cx="8915400" cy="22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075"/>
          </a:xfrm>
        </p:spPr>
        <p:txBody>
          <a:bodyPr/>
          <a:lstStyle/>
          <a:p>
            <a:r>
              <a:rPr lang="el-GR" dirty="0" smtClean="0"/>
              <a:t>Ανίχνευση λογοκλοπής μέσω </a:t>
            </a:r>
            <a:r>
              <a:rPr lang="en-US" dirty="0" smtClean="0"/>
              <a:t>AI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3869" y="1389185"/>
            <a:ext cx="8708098" cy="4697883"/>
          </a:xfrm>
        </p:spPr>
        <p:txBody>
          <a:bodyPr/>
          <a:lstStyle/>
          <a:p>
            <a:r>
              <a:rPr lang="el-GR" dirty="0"/>
              <a:t>Γ</a:t>
            </a:r>
            <a:r>
              <a:rPr lang="el-GR" dirty="0" smtClean="0"/>
              <a:t>ίνεται ανίχνευση κειμένων από εφαρμογές ΤΝ και παρουσιάζονται σε χωριστό ποσοστό στο </a:t>
            </a:r>
            <a:r>
              <a:rPr lang="en-US" dirty="0" smtClean="0"/>
              <a:t>Similarity report. </a:t>
            </a:r>
            <a:r>
              <a:rPr lang="el-GR" dirty="0" smtClean="0"/>
              <a:t>Είναι ανιχνεύσιμο μόνο σε αγγλικά κείμενα και </a:t>
            </a:r>
            <a:r>
              <a:rPr lang="el-GR" dirty="0"/>
              <a:t>μόνο από το </a:t>
            </a:r>
            <a:r>
              <a:rPr lang="el-GR" dirty="0" err="1"/>
              <a:t>ChatGPT</a:t>
            </a:r>
            <a:r>
              <a:rPr lang="el-GR" dirty="0"/>
              <a:t> (γλωσσικά μοντέλα GPT-3 και GPT-3.5</a:t>
            </a:r>
            <a:r>
              <a:rPr lang="el-GR" dirty="0" smtClean="0"/>
              <a:t>). Εφαρμόζεται και στην υπηρεσία ανίχνευσης λογοκλοπής μέσω </a:t>
            </a:r>
            <a:r>
              <a:rPr lang="en-US" dirty="0" err="1" smtClean="0"/>
              <a:t>eclass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96" y="2618509"/>
            <a:ext cx="8598022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Turnitin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Στη διάθεσή σας για ερωτήματα στα </a:t>
            </a:r>
            <a:r>
              <a:rPr lang="en-US" dirty="0" smtClean="0"/>
              <a:t>email  </a:t>
            </a:r>
            <a:r>
              <a:rPr lang="en-US" dirty="0" smtClean="0">
                <a:hlinkClick r:id="rId2"/>
              </a:rPr>
              <a:t>turnitin@hmu.gr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 </a:t>
            </a:r>
            <a:r>
              <a:rPr lang="en-US" dirty="0" smtClean="0">
                <a:hlinkClick r:id="rId3"/>
              </a:rPr>
              <a:t>libher@hmu.gr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 </a:t>
            </a:r>
            <a:r>
              <a:rPr lang="en-US" dirty="0" smtClean="0">
                <a:hlinkClick r:id="rId4"/>
              </a:rPr>
              <a:t>variaka@hmu.gr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 </a:t>
            </a:r>
            <a:r>
              <a:rPr lang="el-GR" dirty="0"/>
              <a:t>εγγραφής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30924" y="1905000"/>
            <a:ext cx="8176845" cy="400622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αίτηση εγγραφής στο </a:t>
            </a:r>
            <a:r>
              <a:rPr lang="en-US" dirty="0" err="1"/>
              <a:t>Turnitin</a:t>
            </a:r>
            <a:r>
              <a:rPr lang="en-US" dirty="0"/>
              <a:t> </a:t>
            </a:r>
            <a:r>
              <a:rPr lang="el-GR" dirty="0"/>
              <a:t>γίνεται από το </a:t>
            </a:r>
            <a:r>
              <a:rPr lang="el-GR" dirty="0" smtClean="0"/>
              <a:t>ΔΙΔΑΣΚΟΝΤΑ αλλά και από τον ίδιο το φοιτητή με πληροφορίες από το διδάσκοντα.</a:t>
            </a:r>
          </a:p>
          <a:p>
            <a:pPr marL="457200" indent="-457200">
              <a:buAutoNum type="arabicPeriod"/>
            </a:pPr>
            <a:endParaRPr lang="el-GR" dirty="0" smtClean="0"/>
          </a:p>
          <a:p>
            <a:pPr marL="457200" indent="-457200">
              <a:buFont typeface="Wingdings 3" charset="2"/>
              <a:buAutoNum type="arabicPeriod"/>
            </a:pPr>
            <a:r>
              <a:rPr lang="el-GR" dirty="0" smtClean="0"/>
              <a:t> Ο φοιτητής λαμβάνει ένα </a:t>
            </a:r>
            <a:r>
              <a:rPr lang="en-US" dirty="0"/>
              <a:t>email </a:t>
            </a:r>
            <a:r>
              <a:rPr lang="el-GR" dirty="0" smtClean="0"/>
              <a:t>καλωσορίσματος</a:t>
            </a:r>
            <a:endParaRPr lang="el-GR" dirty="0"/>
          </a:p>
          <a:p>
            <a:pPr marL="457200" indent="-457200">
              <a:buAutoNum type="arabicPeriod"/>
            </a:pPr>
            <a:endParaRPr lang="el-GR" dirty="0" smtClean="0"/>
          </a:p>
          <a:p>
            <a:pPr marL="457200" indent="-457200">
              <a:buFont typeface="Wingdings 3" charset="2"/>
              <a:buAutoNum type="arabicPeriod"/>
            </a:pPr>
            <a:r>
              <a:rPr lang="el-GR" dirty="0" smtClean="0"/>
              <a:t>Ακολούθως πρέπει να δώσετε ένα κωδικό </a:t>
            </a:r>
            <a:r>
              <a:rPr lang="en-US" dirty="0" smtClean="0"/>
              <a:t>password</a:t>
            </a:r>
            <a:r>
              <a:rPr lang="el-GR" dirty="0" smtClean="0"/>
              <a:t> (</a:t>
            </a:r>
            <a:r>
              <a:rPr lang="en-US" dirty="0" smtClean="0"/>
              <a:t>Set up your </a:t>
            </a:r>
            <a:r>
              <a:rPr lang="en-US" dirty="0" err="1" smtClean="0"/>
              <a:t>turnitin</a:t>
            </a:r>
            <a:r>
              <a:rPr lang="en-US" dirty="0" smtClean="0"/>
              <a:t> account) </a:t>
            </a:r>
            <a:r>
              <a:rPr lang="el-GR" dirty="0" smtClean="0"/>
              <a:t>για να δημιουργήσετε τον δικό του κωδικό</a:t>
            </a:r>
            <a:r>
              <a:rPr lang="en-US" dirty="0" smtClean="0"/>
              <a:t> (Create password) </a:t>
            </a:r>
            <a:r>
              <a:rPr lang="el-GR" dirty="0" smtClean="0"/>
              <a:t>και ο λογαριασμός είναι έτοιμος</a:t>
            </a:r>
            <a:endParaRPr lang="el-GR" dirty="0"/>
          </a:p>
          <a:p>
            <a:pPr marL="457200" indent="-457200">
              <a:buAutoNum type="arabicPeriod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63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1.Εγγραφή από καθηγητή. Καλωσόρισμα. </a:t>
            </a:r>
            <a:r>
              <a:rPr lang="en-US" dirty="0" smtClean="0"/>
              <a:t>Set up account</a:t>
            </a: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08" y="1905000"/>
            <a:ext cx="2581275" cy="7810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00" y="1905000"/>
            <a:ext cx="54483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9909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Εγγραφή με </a:t>
            </a:r>
            <a:r>
              <a:rPr lang="en-US" dirty="0" smtClean="0"/>
              <a:t>e</a:t>
            </a:r>
            <a:r>
              <a:rPr lang="el-GR" dirty="0" smtClean="0"/>
              <a:t>-</a:t>
            </a:r>
            <a:r>
              <a:rPr lang="en-US" dirty="0" smtClean="0"/>
              <a:t>mail </a:t>
            </a:r>
            <a:r>
              <a:rPr lang="el-GR" dirty="0" smtClean="0"/>
              <a:t>και </a:t>
            </a:r>
            <a:r>
              <a:rPr lang="en-US" dirty="0" smtClean="0"/>
              <a:t>Family Name.</a:t>
            </a:r>
            <a:br>
              <a:rPr lang="en-US" dirty="0" smtClean="0"/>
            </a:br>
            <a:r>
              <a:rPr lang="el-GR" dirty="0" smtClean="0"/>
              <a:t>Προσοχή τα στοιχεία –</a:t>
            </a:r>
            <a:r>
              <a:rPr lang="en-US" dirty="0" smtClean="0"/>
              <a:t>e-mail, </a:t>
            </a:r>
            <a:r>
              <a:rPr lang="el-GR" dirty="0" smtClean="0"/>
              <a:t>επίθετο- αναφέρονται στο </a:t>
            </a:r>
            <a:r>
              <a:rPr lang="en-US" dirty="0" smtClean="0"/>
              <a:t>email </a:t>
            </a:r>
            <a:r>
              <a:rPr lang="el-GR" dirty="0" smtClean="0"/>
              <a:t>καλωσορίσματος.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409" y="2123209"/>
            <a:ext cx="336288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12024" y="1354015"/>
            <a:ext cx="8915399" cy="764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YOUR</a:t>
            </a:r>
            <a:r>
              <a:rPr lang="el-GR" dirty="0" smtClean="0"/>
              <a:t> </a:t>
            </a:r>
            <a:r>
              <a:rPr lang="en-US" dirty="0" smtClean="0"/>
              <a:t>password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93" y="2300718"/>
            <a:ext cx="4067175" cy="265574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05" y="2118946"/>
            <a:ext cx="4438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Επιβεβαίωση </a:t>
            </a:r>
            <a:r>
              <a:rPr lang="en-US" dirty="0" smtClean="0"/>
              <a:t>password. </a:t>
            </a:r>
            <a:r>
              <a:rPr lang="el-GR" dirty="0" smtClean="0"/>
              <a:t>Ολοκλήρωση εγγραφής.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281" y="2215283"/>
            <a:ext cx="3875133" cy="3778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14" y="2747095"/>
            <a:ext cx="41338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Είσοδος στο </a:t>
            </a:r>
            <a:r>
              <a:rPr lang="en-US" dirty="0" smtClean="0"/>
              <a:t>Turnitin.com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997" y="2123210"/>
            <a:ext cx="299381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2948</TotalTime>
  <Words>489</Words>
  <Application>Microsoft Office PowerPoint</Application>
  <PresentationFormat>Ευρεία οθόνη</PresentationFormat>
  <Paragraphs>60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Θρόισμα</vt:lpstr>
      <vt:lpstr>Turnitin Εγγραφή φοιτητή</vt:lpstr>
      <vt:lpstr>Κύρια λειτουργία του Turnitin</vt:lpstr>
      <vt:lpstr>Που ψάχνει το Turnitin ομοιότητα?</vt:lpstr>
      <vt:lpstr>Οδηγίες  εγγραφής</vt:lpstr>
      <vt:lpstr>1.Εγγραφή από καθηγητή. Καλωσόρισμα. Set up account</vt:lpstr>
      <vt:lpstr>Εγγραφή με e-mail και Family Name. Προσοχή τα στοιχεία –e-mail, επίθετο- αναφέρονται στο email καλωσορίσματος.</vt:lpstr>
      <vt:lpstr>Create YOUR password</vt:lpstr>
      <vt:lpstr>Επιβεβαίωση password. Ολοκλήρωση εγγραφής.</vt:lpstr>
      <vt:lpstr>Είσοδος στο Turnitin.com</vt:lpstr>
      <vt:lpstr>Secrete questions and answers </vt:lpstr>
      <vt:lpstr>2. Εγγραφή φοιτητή από την κεντρική σελίδα turnitin.com -&gt; Log In Χρειάζεται πληροφορίες από το διδάσκοντα</vt:lpstr>
      <vt:lpstr>New user? Click here Student</vt:lpstr>
      <vt:lpstr>Ο φοιτητής συμπληρώνει το Class ID, το enrollment Key που του δίνει ο καθηγητής</vt:lpstr>
      <vt:lpstr>Και τελειώνει την εγγραφή του</vt:lpstr>
      <vt:lpstr>Τι βλέπει ο φοιτητής</vt:lpstr>
      <vt:lpstr>Οθόνη για ανάρτηση εργασίας (πριν και μετά την ανάρτηση)</vt:lpstr>
      <vt:lpstr>Η ανάρτηση εργασίας Upload</vt:lpstr>
      <vt:lpstr>Confirm</vt:lpstr>
      <vt:lpstr>Ολοκλήρωση ανάρτησης εργασίας</vt:lpstr>
      <vt:lpstr>Εξαγωγή similarity</vt:lpstr>
      <vt:lpstr>Originality report</vt:lpstr>
      <vt:lpstr>Επεξήγηση συμβόλων originality report</vt:lpstr>
      <vt:lpstr>Εφαρμογή φίλτρων εξαίρεσης και εξαγωγή νέου αποτελέσματος similarity</vt:lpstr>
      <vt:lpstr>Μπορείτε να κατεβάσετε το Originality report, την Digital Receipt και το κείμενό σας</vt:lpstr>
      <vt:lpstr>Info details</vt:lpstr>
      <vt:lpstr>Μπορείτε να κάνετε επανυποβολή της εργασίας σας μετά τη διόρθωσή της</vt:lpstr>
      <vt:lpstr>Τι βλέπει ο φοιτητής</vt:lpstr>
      <vt:lpstr>Τι βλέπει ο καθηγητής</vt:lpstr>
      <vt:lpstr>Χρωματικές ενδείξεις</vt:lpstr>
      <vt:lpstr>Ενημέρωση από Turnitin ότι ανεβάσατε εργασία.</vt:lpstr>
      <vt:lpstr>Το Portofolio σας, τις τάξεις που είστε εγγεγραμμένοι και οι ημερομηνίες λήξης</vt:lpstr>
      <vt:lpstr>Ανίχνευση λογοκλοπής μέσω AI</vt:lpstr>
      <vt:lpstr>Turnitin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Variakaki Maria</dc:creator>
  <cp:lastModifiedBy>Variakaki Maria</cp:lastModifiedBy>
  <cp:revision>289</cp:revision>
  <dcterms:created xsi:type="dcterms:W3CDTF">2022-10-20T10:42:18Z</dcterms:created>
  <dcterms:modified xsi:type="dcterms:W3CDTF">2023-12-04T07:09:42Z</dcterms:modified>
</cp:coreProperties>
</file>