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376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1" r:id="rId11"/>
    <p:sldId id="363" r:id="rId12"/>
    <p:sldId id="364" r:id="rId13"/>
    <p:sldId id="365" r:id="rId14"/>
    <p:sldId id="369" r:id="rId15"/>
    <p:sldId id="370" r:id="rId16"/>
    <p:sldId id="375" r:id="rId17"/>
    <p:sldId id="366" r:id="rId18"/>
    <p:sldId id="374" r:id="rId19"/>
    <p:sldId id="367" r:id="rId20"/>
    <p:sldId id="371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79626" autoAdjust="0"/>
  </p:normalViewPr>
  <p:slideViewPr>
    <p:cSldViewPr snapToGrid="0">
      <p:cViewPr varScale="1">
        <p:scale>
          <a:sx n="92" d="100"/>
          <a:sy n="92" d="100"/>
        </p:scale>
        <p:origin x="11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D39FC-7C15-45C4-978F-AF46E1BF8D7C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DD997-2B02-4315-9185-FB250EF171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34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mu.g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ibher@hmu.gr" TargetMode="External"/><Relationship Id="rId2" Type="http://schemas.openxmlformats.org/officeDocument/2006/relationships/hyperlink" Target="mailto:turnitin@hmu.g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ariaka@hmu.g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01518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 </a:t>
            </a:r>
            <a:r>
              <a:rPr lang="en-US" dirty="0" err="1" smtClean="0"/>
              <a:t>Turnitin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 </a:t>
            </a:r>
            <a:r>
              <a:rPr lang="el-GR" dirty="0" smtClean="0"/>
              <a:t>εφαρμογή ελέγχου λογοκλοπής</a:t>
            </a:r>
            <a:br>
              <a:rPr lang="el-GR" dirty="0" smtClean="0"/>
            </a:br>
            <a:r>
              <a:rPr lang="en-US" dirty="0"/>
              <a:t>Draft coach : </a:t>
            </a:r>
            <a:r>
              <a:rPr lang="el-GR" dirty="0"/>
              <a:t>εργαλείο για φοιτητές ως πρόσθετη εφαρμογή (</a:t>
            </a:r>
            <a:r>
              <a:rPr lang="en-US" dirty="0" smtClean="0"/>
              <a:t>add-in</a:t>
            </a:r>
            <a:r>
              <a:rPr lang="el-GR" dirty="0" smtClean="0"/>
              <a:t>) για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2753590"/>
            <a:ext cx="8915400" cy="3157631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Έλεγχος λογοκλοπής  με έκδοση </a:t>
            </a:r>
            <a:r>
              <a:rPr lang="en-US" dirty="0" smtClean="0"/>
              <a:t>Similarity</a:t>
            </a:r>
            <a:r>
              <a:rPr lang="el-GR" dirty="0" smtClean="0"/>
              <a:t> </a:t>
            </a:r>
            <a:r>
              <a:rPr lang="en-US" dirty="0" smtClean="0"/>
              <a:t>check</a:t>
            </a:r>
            <a:r>
              <a:rPr lang="el-GR" dirty="0" smtClean="0"/>
              <a:t> σε ελληνική και αγγλική εργασία</a:t>
            </a:r>
            <a:r>
              <a:rPr lang="en-US" dirty="0" smtClean="0"/>
              <a:t> </a:t>
            </a:r>
            <a:r>
              <a:rPr lang="el-GR" dirty="0" smtClean="0"/>
              <a:t>έως 3 φορές</a:t>
            </a:r>
          </a:p>
          <a:p>
            <a:r>
              <a:rPr lang="el-GR" dirty="0" smtClean="0"/>
              <a:t>Έλεγχος ορθότητας παραπομπών </a:t>
            </a:r>
            <a:r>
              <a:rPr lang="en-US" dirty="0" smtClean="0"/>
              <a:t>Citation check </a:t>
            </a:r>
            <a:r>
              <a:rPr lang="el-GR" dirty="0" smtClean="0"/>
              <a:t>χωρίς όριο ελέγχου</a:t>
            </a:r>
          </a:p>
          <a:p>
            <a:r>
              <a:rPr lang="el-GR" dirty="0" smtClean="0"/>
              <a:t>Γραμματικός έλεγχος εργασίας σε κείμενα στην Αγγλική γλώσσα </a:t>
            </a:r>
            <a:r>
              <a:rPr lang="en-US" dirty="0" smtClean="0"/>
              <a:t>Grammar check </a:t>
            </a:r>
            <a:endParaRPr lang="el-GR" dirty="0" smtClean="0"/>
          </a:p>
          <a:p>
            <a:r>
              <a:rPr lang="el-GR" dirty="0" smtClean="0"/>
              <a:t>Εργαλείο χρήσης </a:t>
            </a:r>
            <a:r>
              <a:rPr lang="en-US" b="1" dirty="0" smtClean="0"/>
              <a:t>Online Microsoft 365 </a:t>
            </a:r>
            <a:r>
              <a:rPr lang="el-GR" dirty="0" smtClean="0"/>
              <a:t>το οποίο παρέχεται στους φοιτητές ΕΛΜΕΠΑ ΔΗΛΟΣ 365. ΜΟΝΟ στην </a:t>
            </a:r>
            <a:r>
              <a:rPr lang="en-US" dirty="0" smtClean="0"/>
              <a:t>Online </a:t>
            </a:r>
            <a:r>
              <a:rPr lang="el-GR" dirty="0" smtClean="0"/>
              <a:t>έκδοση.</a:t>
            </a:r>
          </a:p>
          <a:p>
            <a:r>
              <a:rPr lang="el-GR" dirty="0"/>
              <a:t>Είναι </a:t>
            </a:r>
            <a:r>
              <a:rPr lang="el-GR" dirty="0" err="1"/>
              <a:t>προβάσιμη</a:t>
            </a:r>
            <a:r>
              <a:rPr lang="el-GR" dirty="0"/>
              <a:t> από τους </a:t>
            </a:r>
            <a:r>
              <a:rPr lang="el-GR" dirty="0" smtClean="0"/>
              <a:t>χρήστες-φοιτητές με τον Ιδρυματικό κωδικό</a:t>
            </a:r>
            <a:endParaRPr lang="el-GR" dirty="0"/>
          </a:p>
          <a:p>
            <a:r>
              <a:rPr lang="el-GR" dirty="0"/>
              <a:t>Οι αναφορές δεν αποθηκεύονται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559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51641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Σε λίγα λεπτά </a:t>
            </a:r>
            <a:r>
              <a:rPr lang="el-GR" dirty="0" smtClean="0"/>
              <a:t>εμφανίζεται </a:t>
            </a:r>
            <a:r>
              <a:rPr lang="el-GR" dirty="0" smtClean="0"/>
              <a:t>στη </a:t>
            </a:r>
            <a:r>
              <a:rPr lang="el-GR" dirty="0" smtClean="0"/>
              <a:t>γραμμή εντολών </a:t>
            </a:r>
            <a:r>
              <a:rPr lang="el-GR" dirty="0" smtClean="0"/>
              <a:t>η επιλογ</a:t>
            </a:r>
            <a:r>
              <a:rPr lang="el-GR" dirty="0" smtClean="0"/>
              <a:t>ή</a:t>
            </a:r>
            <a:r>
              <a:rPr lang="el-GR" dirty="0" smtClean="0"/>
              <a:t> </a:t>
            </a:r>
            <a:r>
              <a:rPr lang="en-US" dirty="0" err="1" smtClean="0"/>
              <a:t>Turnitin</a:t>
            </a:r>
            <a:r>
              <a:rPr lang="el-GR" dirty="0" smtClean="0"/>
              <a:t> </a:t>
            </a:r>
            <a:r>
              <a:rPr lang="el-GR" dirty="0" smtClean="0"/>
              <a:t>και αφού το επιλέξετε η εφαρμογή</a:t>
            </a:r>
            <a:r>
              <a:rPr lang="el-GR" dirty="0" smtClean="0"/>
              <a:t> </a:t>
            </a:r>
            <a:r>
              <a:rPr lang="en-US" dirty="0" smtClean="0"/>
              <a:t>Draft Coach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579145"/>
            <a:ext cx="8915400" cy="2887160"/>
          </a:xfrm>
          <a:prstGeom prst="rect">
            <a:avLst/>
          </a:prstGeom>
        </p:spPr>
      </p:pic>
      <p:cxnSp>
        <p:nvCxnSpPr>
          <p:cNvPr id="5" name="Ευθύγραμμο βέλος σύνδεσης 4"/>
          <p:cNvCxnSpPr/>
          <p:nvPr/>
        </p:nvCxnSpPr>
        <p:spPr>
          <a:xfrm flipH="1">
            <a:off x="5787736" y="2275609"/>
            <a:ext cx="249382" cy="477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234045" y="2888673"/>
            <a:ext cx="358880" cy="218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71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46446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Εργαλεία που μπορείτε να χρησιμοποιήσετε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 smtClean="0"/>
              <a:t>Similarity check, Citations Check, Grammar Guide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528455"/>
            <a:ext cx="8695398" cy="3778250"/>
          </a:xfrm>
          <a:prstGeom prst="rect">
            <a:avLst/>
          </a:prstGeom>
        </p:spPr>
      </p:pic>
      <p:cxnSp>
        <p:nvCxnSpPr>
          <p:cNvPr id="5" name="Ευθύγραμμο βέλος σύνδεσης 4"/>
          <p:cNvCxnSpPr/>
          <p:nvPr/>
        </p:nvCxnSpPr>
        <p:spPr>
          <a:xfrm flipH="1">
            <a:off x="10536382" y="2088572"/>
            <a:ext cx="602673" cy="67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 flipH="1">
            <a:off x="11139055" y="4291445"/>
            <a:ext cx="623454" cy="28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 flipH="1">
            <a:off x="11024755" y="5818909"/>
            <a:ext cx="633845" cy="322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8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Similarity Score Check. </a:t>
            </a:r>
            <a:r>
              <a:rPr lang="el-GR" dirty="0" smtClean="0"/>
              <a:t>Μπορείτε να κάνετε έως </a:t>
            </a:r>
            <a:r>
              <a:rPr lang="el-GR" dirty="0" smtClean="0"/>
              <a:t>3 ελέγχους</a:t>
            </a:r>
            <a:r>
              <a:rPr lang="el-GR" dirty="0" smtClean="0"/>
              <a:t>. </a:t>
            </a:r>
            <a:r>
              <a:rPr lang="en-US" dirty="0" smtClean="0"/>
              <a:t>View full Report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775" y="2049967"/>
            <a:ext cx="2161639" cy="377825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1818409"/>
            <a:ext cx="7512627" cy="4570412"/>
          </a:xfrm>
          <a:prstGeom prst="rect">
            <a:avLst/>
          </a:prstGeom>
        </p:spPr>
      </p:pic>
      <p:cxnSp>
        <p:nvCxnSpPr>
          <p:cNvPr id="5" name="Ευθύγραμμο βέλος σύνδεσης 4"/>
          <p:cNvCxnSpPr/>
          <p:nvPr/>
        </p:nvCxnSpPr>
        <p:spPr>
          <a:xfrm flipH="1">
            <a:off x="11793682" y="4655127"/>
            <a:ext cx="820882" cy="49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 flipH="1">
            <a:off x="11970327" y="5372100"/>
            <a:ext cx="706582" cy="322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 flipH="1">
            <a:off x="11668991" y="5828217"/>
            <a:ext cx="810491" cy="240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40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350163"/>
          </a:xfrm>
        </p:spPr>
        <p:txBody>
          <a:bodyPr/>
          <a:lstStyle/>
          <a:p>
            <a:r>
              <a:rPr lang="el-GR" dirty="0" smtClean="0"/>
              <a:t>Εμφάνιση των</a:t>
            </a:r>
            <a:r>
              <a:rPr lang="en-US" dirty="0" smtClean="0"/>
              <a:t> </a:t>
            </a:r>
            <a:r>
              <a:rPr lang="el-GR" dirty="0" smtClean="0"/>
              <a:t>πηγών. Δείτε την επιλογή των </a:t>
            </a:r>
            <a:r>
              <a:rPr lang="en-US" dirty="0" smtClean="0"/>
              <a:t>settings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664" y="2133600"/>
            <a:ext cx="8909722" cy="3778250"/>
          </a:xfrm>
          <a:prstGeom prst="rect">
            <a:avLst/>
          </a:prstGeom>
        </p:spPr>
      </p:pic>
      <p:cxnSp>
        <p:nvCxnSpPr>
          <p:cNvPr id="8" name="Ευθύγραμμο βέλος σύνδεσης 7"/>
          <p:cNvCxnSpPr/>
          <p:nvPr/>
        </p:nvCxnSpPr>
        <p:spPr>
          <a:xfrm flipH="1">
            <a:off x="10775373" y="1704109"/>
            <a:ext cx="197427" cy="42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516" y="1399309"/>
            <a:ext cx="3333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2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Άνοιγμα πηγών και δυνατότητα εξαίρεσης </a:t>
            </a:r>
            <a:r>
              <a:rPr lang="el-GR" dirty="0" smtClean="0"/>
              <a:t>κειμένου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416" y="2133599"/>
            <a:ext cx="8664994" cy="4298373"/>
          </a:xfrm>
          <a:prstGeom prst="rect">
            <a:avLst/>
          </a:prstGeom>
        </p:spPr>
      </p:pic>
      <p:cxnSp>
        <p:nvCxnSpPr>
          <p:cNvPr id="4" name="Ευθύγραμμο βέλος σύνδεσης 3"/>
          <p:cNvCxnSpPr/>
          <p:nvPr/>
        </p:nvCxnSpPr>
        <p:spPr>
          <a:xfrm flipH="1">
            <a:off x="9912928" y="5569527"/>
            <a:ext cx="1257299" cy="155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54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95497" y="332509"/>
            <a:ext cx="9109115" cy="209896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Από τις </a:t>
            </a:r>
            <a:r>
              <a:rPr lang="el-GR" dirty="0" smtClean="0"/>
              <a:t>ρυθμίσεις μπορείτε </a:t>
            </a:r>
            <a:r>
              <a:rPr lang="el-GR" dirty="0" smtClean="0"/>
              <a:t>να κάνετε εξαίρεση </a:t>
            </a:r>
            <a:r>
              <a:rPr lang="el-GR" dirty="0" smtClean="0"/>
              <a:t>πηγών όπως </a:t>
            </a:r>
            <a:r>
              <a:rPr lang="el-GR" dirty="0" smtClean="0"/>
              <a:t>πηγές </a:t>
            </a:r>
            <a:r>
              <a:rPr lang="en-US" dirty="0" smtClean="0"/>
              <a:t>internet</a:t>
            </a:r>
            <a:r>
              <a:rPr lang="el-GR" dirty="0" smtClean="0"/>
              <a:t>, </a:t>
            </a:r>
            <a:r>
              <a:rPr lang="el-GR" dirty="0" smtClean="0"/>
              <a:t>να αφαιρέσετε Βιβλιογραφία, λέξεις σε εισαγωγικά, μικρές λέξεις  </a:t>
            </a:r>
            <a:r>
              <a:rPr lang="el-GR" dirty="0" smtClean="0"/>
              <a:t>και </a:t>
            </a:r>
            <a:r>
              <a:rPr lang="en-US" dirty="0" smtClean="0"/>
              <a:t>Done 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497" y="2431473"/>
            <a:ext cx="7858940" cy="3778250"/>
          </a:xfrm>
          <a:prstGeom prst="rect">
            <a:avLst/>
          </a:prstGeom>
        </p:spPr>
      </p:pic>
      <p:cxnSp>
        <p:nvCxnSpPr>
          <p:cNvPr id="4" name="Ευθύγραμμο βέλος σύνδεσης 3"/>
          <p:cNvCxnSpPr/>
          <p:nvPr/>
        </p:nvCxnSpPr>
        <p:spPr>
          <a:xfrm flipH="1">
            <a:off x="8879031" y="3127664"/>
            <a:ext cx="841663" cy="41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 flipH="1">
            <a:off x="8749145" y="3969328"/>
            <a:ext cx="644237" cy="446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 flipH="1">
            <a:off x="10207677" y="5392882"/>
            <a:ext cx="488373" cy="49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283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Χρωματικές ενδείξεις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3163" y="2765425"/>
            <a:ext cx="6667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8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Citation Report: </a:t>
            </a:r>
            <a:r>
              <a:rPr lang="el-GR" dirty="0" smtClean="0"/>
              <a:t>εξετάζει τις αναφορές </a:t>
            </a:r>
            <a:r>
              <a:rPr lang="el-GR" dirty="0" smtClean="0"/>
              <a:t>στο</a:t>
            </a:r>
            <a:r>
              <a:rPr lang="el-GR" dirty="0" smtClean="0"/>
              <a:t> </a:t>
            </a:r>
            <a:r>
              <a:rPr lang="el-GR" dirty="0" smtClean="0"/>
              <a:t>κείμενο με τις βιβλιογραφικές </a:t>
            </a:r>
            <a:r>
              <a:rPr lang="el-GR" dirty="0" smtClean="0"/>
              <a:t>πηγές σας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283" y="2133600"/>
            <a:ext cx="781726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32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0047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Citations-&gt; </a:t>
            </a:r>
            <a:r>
              <a:rPr lang="el-GR" dirty="0" smtClean="0"/>
              <a:t>οι αναφορές εντός κειμένου</a:t>
            </a:r>
            <a:br>
              <a:rPr lang="el-GR" dirty="0" smtClean="0"/>
            </a:br>
            <a:r>
              <a:rPr lang="en-US" dirty="0" smtClean="0"/>
              <a:t>Reference-&gt; </a:t>
            </a:r>
            <a:r>
              <a:rPr lang="el-GR" dirty="0" smtClean="0"/>
              <a:t>η βιβλιογραφία στο τέλος της εργασίας</a:t>
            </a:r>
            <a:r>
              <a:rPr lang="en-US" dirty="0" smtClean="0"/>
              <a:t>.</a:t>
            </a:r>
            <a:r>
              <a:rPr lang="el-GR" dirty="0" smtClean="0"/>
              <a:t> Συστήματα αναφορών </a:t>
            </a:r>
            <a:r>
              <a:rPr lang="el-GR" dirty="0" smtClean="0"/>
              <a:t>που ανιχνεύονται </a:t>
            </a:r>
            <a:r>
              <a:rPr lang="en-US" dirty="0" smtClean="0"/>
              <a:t>APA </a:t>
            </a:r>
            <a:r>
              <a:rPr lang="en-US" dirty="0" smtClean="0"/>
              <a:t>&amp; MLA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513" y="3057372"/>
            <a:ext cx="8915400" cy="29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5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9864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Grammar Guide</a:t>
            </a:r>
            <a:r>
              <a:rPr lang="el-GR" dirty="0" smtClean="0"/>
              <a:t> </a:t>
            </a:r>
            <a:r>
              <a:rPr lang="el-GR" dirty="0" smtClean="0"/>
              <a:t>με κανόνες γραμματικής σε </a:t>
            </a:r>
            <a:r>
              <a:rPr lang="el-GR" dirty="0" smtClean="0"/>
              <a:t> </a:t>
            </a:r>
            <a:r>
              <a:rPr lang="el-GR" dirty="0" smtClean="0"/>
              <a:t>αγγλικό </a:t>
            </a:r>
            <a:r>
              <a:rPr lang="el-GR" dirty="0" smtClean="0"/>
              <a:t>κείμενο έως 100.000 χαρακτήρες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18" y="1787236"/>
            <a:ext cx="9239394" cy="47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6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08791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Πως ετοιμάζουμε την εργασία μας στο </a:t>
            </a:r>
            <a:r>
              <a:rPr lang="en-US" dirty="0" smtClean="0"/>
              <a:t>Draft Coach /</a:t>
            </a:r>
            <a:r>
              <a:rPr lang="en-US" dirty="0" err="1" smtClean="0"/>
              <a:t>Turnitin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www.hmu.gr</a:t>
            </a:r>
            <a:r>
              <a:rPr lang="en-US" dirty="0" smtClean="0"/>
              <a:t> </a:t>
            </a:r>
            <a:r>
              <a:rPr lang="el-GR" dirty="0" smtClean="0"/>
              <a:t>Παροχές &amp; Υπηρεσίες</a:t>
            </a:r>
            <a:br>
              <a:rPr lang="el-GR" dirty="0" smtClean="0"/>
            </a:br>
            <a:r>
              <a:rPr lang="el-GR" dirty="0" smtClean="0"/>
              <a:t>Ψηφιακές υπηρεσίες 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8599" y="3158835"/>
            <a:ext cx="8606013" cy="3563505"/>
          </a:xfrm>
          <a:prstGeom prst="rect">
            <a:avLst/>
          </a:prstGeom>
        </p:spPr>
      </p:pic>
      <p:cxnSp>
        <p:nvCxnSpPr>
          <p:cNvPr id="5" name="Ευθύγραμμο βέλος σύνδεσης 4"/>
          <p:cNvCxnSpPr/>
          <p:nvPr/>
        </p:nvCxnSpPr>
        <p:spPr>
          <a:xfrm flipH="1">
            <a:off x="9912927" y="4364182"/>
            <a:ext cx="561109" cy="28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74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Out!!!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873" y="1536722"/>
            <a:ext cx="8915400" cy="191707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873" y="3875809"/>
            <a:ext cx="9793864" cy="27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0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Turnitin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Στη διάθεσή σας για ερωτήματα στα </a:t>
            </a:r>
            <a:r>
              <a:rPr lang="en-US" dirty="0" smtClean="0"/>
              <a:t>email  </a:t>
            </a:r>
            <a:r>
              <a:rPr lang="en-US" dirty="0" smtClean="0">
                <a:hlinkClick r:id="rId2"/>
              </a:rPr>
              <a:t>turnitin@hmu.gr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				 </a:t>
            </a:r>
            <a:r>
              <a:rPr lang="en-US" dirty="0" smtClean="0">
                <a:hlinkClick r:id="rId3"/>
              </a:rPr>
              <a:t>libher@hmu.gr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				 </a:t>
            </a:r>
            <a:r>
              <a:rPr lang="en-US" dirty="0" smtClean="0">
                <a:hlinkClick r:id="rId4"/>
              </a:rPr>
              <a:t>variaka@hmu.gr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1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Υπηρεσίες φοιτητών -&gt;Πλατφόρμα ΔΗΛΟΣ 365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4481" y="2206337"/>
            <a:ext cx="4347263" cy="3778250"/>
          </a:xfrm>
          <a:prstGeom prst="rect">
            <a:avLst/>
          </a:prstGeom>
        </p:spPr>
      </p:pic>
      <p:cxnSp>
        <p:nvCxnSpPr>
          <p:cNvPr id="5" name="Ευθύγραμμο βέλος σύνδεσης 4"/>
          <p:cNvCxnSpPr/>
          <p:nvPr/>
        </p:nvCxnSpPr>
        <p:spPr>
          <a:xfrm flipH="1">
            <a:off x="4260273" y="5808518"/>
            <a:ext cx="862445" cy="93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9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Επιλέγεται το ΔΗΛΟΣ 365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423" y="2133600"/>
            <a:ext cx="7362979" cy="3778250"/>
          </a:xfrm>
          <a:prstGeom prst="rect">
            <a:avLst/>
          </a:prstGeom>
        </p:spPr>
      </p:pic>
      <p:cxnSp>
        <p:nvCxnSpPr>
          <p:cNvPr id="5" name="Ευθύγραμμο βέλος σύνδεσης 4"/>
          <p:cNvCxnSpPr>
            <a:stCxn id="4" idx="1"/>
          </p:cNvCxnSpPr>
          <p:nvPr/>
        </p:nvCxnSpPr>
        <p:spPr>
          <a:xfrm>
            <a:off x="3365423" y="4022725"/>
            <a:ext cx="666250" cy="403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5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Επιλέγετε το Πανεπιστήμιο και βάζετε </a:t>
            </a:r>
            <a:r>
              <a:rPr lang="el-GR" dirty="0" smtClean="0"/>
              <a:t>τον ιδρυματικό κωδικό </a:t>
            </a:r>
            <a:r>
              <a:rPr lang="el-GR" dirty="0" smtClean="0"/>
              <a:t>σύνδεσης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1905000"/>
            <a:ext cx="8915400" cy="202276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4239492"/>
            <a:ext cx="8915400" cy="2348344"/>
          </a:xfrm>
          <a:prstGeom prst="rect">
            <a:avLst/>
          </a:prstGeom>
        </p:spPr>
      </p:pic>
      <p:cxnSp>
        <p:nvCxnSpPr>
          <p:cNvPr id="6" name="Ευθύγραμμο βέλος σύνδεσης 5"/>
          <p:cNvCxnSpPr/>
          <p:nvPr/>
        </p:nvCxnSpPr>
        <p:spPr>
          <a:xfrm flipH="1">
            <a:off x="9351818" y="3283527"/>
            <a:ext cx="571500" cy="238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72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Επιλέγεται την υπηρεσία Πύλη </a:t>
            </a:r>
            <a:r>
              <a:rPr lang="el-GR" dirty="0" smtClean="0"/>
              <a:t>του </a:t>
            </a:r>
            <a:r>
              <a:rPr lang="en-US" dirty="0" smtClean="0"/>
              <a:t>Office </a:t>
            </a:r>
            <a:r>
              <a:rPr lang="en-US" dirty="0" smtClean="0"/>
              <a:t>365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331026"/>
            <a:ext cx="8296748" cy="4225637"/>
          </a:xfrm>
          <a:prstGeom prst="rect">
            <a:avLst/>
          </a:prstGeom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2317173" y="4935682"/>
            <a:ext cx="457200" cy="31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 flipH="1">
            <a:off x="10120745" y="1905000"/>
            <a:ext cx="332510" cy="426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4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στο </a:t>
            </a:r>
            <a:r>
              <a:rPr lang="en-US" dirty="0" smtClean="0"/>
              <a:t>Office 365 </a:t>
            </a:r>
            <a:r>
              <a:rPr lang="el-GR" dirty="0" smtClean="0"/>
              <a:t> με τον Ιδρυματικό σας κωδικό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703" y="1905000"/>
            <a:ext cx="8915400" cy="30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6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</a:t>
            </a:r>
            <a:r>
              <a:rPr lang="el-GR" dirty="0" smtClean="0"/>
              <a:t> – επαλήθευση ταυτότητας-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tay signed in?</a:t>
            </a:r>
            <a:r>
              <a:rPr lang="el-GR" dirty="0" smtClean="0"/>
              <a:t>  </a:t>
            </a:r>
            <a:r>
              <a:rPr lang="en-US" dirty="0" smtClean="0"/>
              <a:t>-&gt;Yes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021" y="2440276"/>
            <a:ext cx="4000500" cy="3019425"/>
          </a:xfrm>
          <a:prstGeom prst="rect">
            <a:avLst/>
          </a:prstGeo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2236" y="2225964"/>
            <a:ext cx="40767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Ανοίγετε ή μεταφορτώνετε </a:t>
            </a:r>
            <a:r>
              <a:rPr lang="el-GR" dirty="0" smtClean="0"/>
              <a:t>ένα αρχείο </a:t>
            </a:r>
            <a:r>
              <a:rPr lang="el-GR" dirty="0" smtClean="0"/>
              <a:t>σε </a:t>
            </a:r>
            <a:r>
              <a:rPr lang="en-US" dirty="0" smtClean="0"/>
              <a:t>Word/Excel/PP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687" y="2060863"/>
            <a:ext cx="7402285" cy="3778250"/>
          </a:xfrm>
          <a:prstGeom prst="rect">
            <a:avLst/>
          </a:prstGeom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1984664" y="4249882"/>
            <a:ext cx="474023" cy="207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224700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3064</TotalTime>
  <Words>328</Words>
  <Application>Microsoft Office PowerPoint</Application>
  <PresentationFormat>Ευρεία οθόνη</PresentationFormat>
  <Paragraphs>31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Θρόισμα</vt:lpstr>
      <vt:lpstr> Turnitin  εφαρμογή ελέγχου λογοκλοπής Draft coach : εργαλείο για φοιτητές ως πρόσθετη εφαρμογή (add-in) για </vt:lpstr>
      <vt:lpstr>Πως ετοιμάζουμε την εργασία μας στο Draft Coach /Turnitin www.hmu.gr Παροχές &amp; Υπηρεσίες Ψηφιακές υπηρεσίες  </vt:lpstr>
      <vt:lpstr>Υπηρεσίες φοιτητών -&gt;Πλατφόρμα ΔΗΛΟΣ 365</vt:lpstr>
      <vt:lpstr>Επιλέγεται το ΔΗΛΟΣ 365</vt:lpstr>
      <vt:lpstr>Επιλέγετε το Πανεπιστήμιο και βάζετε τον ιδρυματικό κωδικό σύνδεσης</vt:lpstr>
      <vt:lpstr>Επιλέγεται την υπηρεσία Πύλη του Office 365</vt:lpstr>
      <vt:lpstr>Εισαγωγή στο Office 365  με τον Ιδρυματικό σας κωδικό</vt:lpstr>
      <vt:lpstr>Confirm – επαλήθευση ταυτότητας-  Stay signed in?  -&gt;Yes</vt:lpstr>
      <vt:lpstr>Ανοίγετε ή μεταφορτώνετε ένα αρχείο σε Word/Excel/PP</vt:lpstr>
      <vt:lpstr>Σε λίγα λεπτά εμφανίζεται στη γραμμή εντολών η επιλογή Turnitin και αφού το επιλέξετε η εφαρμογή Draft Coach</vt:lpstr>
      <vt:lpstr>Εργαλεία που μπορείτε να χρησιμοποιήσετε: Similarity check, Citations Check, Grammar Guide</vt:lpstr>
      <vt:lpstr>Run Similarity Score Check. Μπορείτε να κάνετε έως 3 ελέγχους. View full Report</vt:lpstr>
      <vt:lpstr>Εμφάνιση των πηγών. Δείτε την επιλογή των settings</vt:lpstr>
      <vt:lpstr>Άνοιγμα πηγών και δυνατότητα εξαίρεσης κειμένου</vt:lpstr>
      <vt:lpstr>Από τις ρυθμίσεις μπορείτε να κάνετε εξαίρεση πηγών όπως πηγές internet, να αφαιρέσετε Βιβλιογραφία, λέξεις σε εισαγωγικά, μικρές λέξεις  και Done </vt:lpstr>
      <vt:lpstr>Χρωματικές ενδείξεις</vt:lpstr>
      <vt:lpstr>Citation Report: εξετάζει τις αναφορές στο κείμενο με τις βιβλιογραφικές πηγές σας</vt:lpstr>
      <vt:lpstr>Citations-&gt; οι αναφορές εντός κειμένου Reference-&gt; η βιβλιογραφία στο τέλος της εργασίας. Συστήματα αναφορών που ανιχνεύονται APA &amp; MLA</vt:lpstr>
      <vt:lpstr>Grammar Guide με κανόνες γραμματικής σε  αγγλικό κείμενο έως 100.000 χαρακτήρες</vt:lpstr>
      <vt:lpstr>Sign Out!!!</vt:lpstr>
      <vt:lpstr>Turnitin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turnitin</dc:title>
  <dc:creator>Variakaki Maria</dc:creator>
  <cp:lastModifiedBy>Variakaki Maria</cp:lastModifiedBy>
  <cp:revision>311</cp:revision>
  <dcterms:created xsi:type="dcterms:W3CDTF">2022-10-20T10:42:18Z</dcterms:created>
  <dcterms:modified xsi:type="dcterms:W3CDTF">2023-12-04T08:10:24Z</dcterms:modified>
</cp:coreProperties>
</file>