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03" r:id="rId3"/>
    <p:sldId id="268" r:id="rId4"/>
    <p:sldId id="299" r:id="rId5"/>
    <p:sldId id="258" r:id="rId6"/>
    <p:sldId id="260" r:id="rId7"/>
    <p:sldId id="300" r:id="rId8"/>
    <p:sldId id="301" r:id="rId9"/>
    <p:sldId id="302" r:id="rId10"/>
    <p:sldId id="261" r:id="rId11"/>
    <p:sldId id="262" r:id="rId12"/>
    <p:sldId id="26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0CEAEF-871A-41C7-A632-588E450B1360}" type="datetimeFigureOut">
              <a:rPr lang="el-GR" smtClean="0"/>
              <a:pPr/>
              <a:t>26/3/2020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9D4E4-F906-42E8-B51B-A076CB33DFD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0C5B4DC-A120-4F78-AF7A-7DBE76A5E8A5}" type="slidenum">
              <a:rPr lang="el-GR" smtClean="0"/>
              <a:pPr/>
              <a:t>17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0C5B4DC-A120-4F78-AF7A-7DBE76A5E8A5}" type="slidenum">
              <a:rPr lang="el-GR" smtClean="0"/>
              <a:pPr/>
              <a:t>27</a:t>
            </a:fld>
            <a:endParaRPr lang="el-GR"/>
          </a:p>
        </p:txBody>
      </p:sp>
    </p:spTree>
    <p:extLst>
      <p:ext uri="{BB962C8B-B14F-4D97-AF65-F5344CB8AC3E}">
        <p14:creationId xmlns:p14="http://schemas.microsoft.com/office/powerpoint/2010/main" val="126563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684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206792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111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416109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7895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378939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1680560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73084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424010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13039CD-1661-400A-8656-7DF76E576A06}" type="datetimeFigureOut">
              <a:rPr lang="el-GR" smtClean="0"/>
              <a:pPr/>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286575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13039CD-1661-400A-8656-7DF76E576A06}" type="datetimeFigureOut">
              <a:rPr lang="el-GR" smtClean="0"/>
              <a:pPr/>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138696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13039CD-1661-400A-8656-7DF76E576A06}" type="datetimeFigureOut">
              <a:rPr lang="el-GR" smtClean="0"/>
              <a:pPr/>
              <a:t>26/3/2020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26908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13039CD-1661-400A-8656-7DF76E576A06}" type="datetimeFigureOut">
              <a:rPr lang="el-GR" smtClean="0"/>
              <a:pPr/>
              <a:t>26/3/2020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313628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039CD-1661-400A-8656-7DF76E576A06}" type="datetimeFigureOut">
              <a:rPr lang="el-GR" smtClean="0"/>
              <a:pPr/>
              <a:t>26/3/2020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104927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13039CD-1661-400A-8656-7DF76E576A06}" type="datetimeFigureOut">
              <a:rPr lang="el-GR" smtClean="0"/>
              <a:pPr/>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63996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13039CD-1661-400A-8656-7DF76E576A06}" type="datetimeFigureOut">
              <a:rPr lang="el-GR" smtClean="0"/>
              <a:pPr/>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40376A-1C8C-4D48-B43D-48682CE1F2F2}" type="slidenum">
              <a:rPr lang="el-GR" smtClean="0"/>
              <a:pPr/>
              <a:t>‹#›</a:t>
            </a:fld>
            <a:endParaRPr lang="el-GR"/>
          </a:p>
        </p:txBody>
      </p:sp>
    </p:spTree>
    <p:extLst>
      <p:ext uri="{BB962C8B-B14F-4D97-AF65-F5344CB8AC3E}">
        <p14:creationId xmlns:p14="http://schemas.microsoft.com/office/powerpoint/2010/main" val="344648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3039CD-1661-400A-8656-7DF76E576A06}" type="datetimeFigureOut">
              <a:rPr lang="el-GR" smtClean="0"/>
              <a:pPr/>
              <a:t>26/3/2020</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B40376A-1C8C-4D48-B43D-48682CE1F2F2}" type="slidenum">
              <a:rPr lang="el-GR" smtClean="0"/>
              <a:pPr/>
              <a:t>‹#›</a:t>
            </a:fld>
            <a:endParaRPr lang="el-GR"/>
          </a:p>
        </p:txBody>
      </p:sp>
    </p:spTree>
    <p:extLst>
      <p:ext uri="{BB962C8B-B14F-4D97-AF65-F5344CB8AC3E}">
        <p14:creationId xmlns:p14="http://schemas.microsoft.com/office/powerpoint/2010/main" val="831558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turnitin@staff.teicrete.g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urnitin.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normAutofit lnSpcReduction="10000"/>
          </a:bodyPr>
          <a:lstStyle/>
          <a:p>
            <a:r>
              <a:rPr lang="el-GR" dirty="0"/>
              <a:t>Ελληνικό Μεσογειακό Πανεπιστήμιο </a:t>
            </a:r>
          </a:p>
          <a:p>
            <a:pPr algn="l"/>
            <a:endParaRPr lang="el-GR"/>
          </a:p>
          <a:p>
            <a:pPr algn="l"/>
            <a:r>
              <a:rPr lang="el-GR"/>
              <a:t>Μιχάλης </a:t>
            </a:r>
            <a:r>
              <a:rPr lang="el-GR" dirty="0" err="1"/>
              <a:t>Νικητάκης</a:t>
            </a:r>
            <a:r>
              <a:rPr lang="el-GR" dirty="0"/>
              <a:t> </a:t>
            </a:r>
          </a:p>
        </p:txBody>
      </p:sp>
      <p:pic>
        <p:nvPicPr>
          <p:cNvPr id="1027" name="Picture 3" descr="C:\Users\nikit\Desktop\turnitin-logo-2x.png"/>
          <p:cNvPicPr>
            <a:picLocks noChangeAspect="1" noChangeArrowheads="1"/>
          </p:cNvPicPr>
          <p:nvPr/>
        </p:nvPicPr>
        <p:blipFill>
          <a:blip r:embed="rId2" cstate="print"/>
          <a:srcRect/>
          <a:stretch>
            <a:fillRect/>
          </a:stretch>
        </p:blipFill>
        <p:spPr bwMode="auto">
          <a:xfrm>
            <a:off x="2267744" y="2204864"/>
            <a:ext cx="4191000" cy="1333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Εργαλείο </a:t>
            </a:r>
            <a:r>
              <a:rPr lang="en-US" b="1" dirty="0" err="1"/>
              <a:t>Turnitin</a:t>
            </a:r>
            <a:br>
              <a:rPr lang="en-US" b="1" dirty="0"/>
            </a:br>
            <a:endParaRPr lang="el-GR" dirty="0"/>
          </a:p>
        </p:txBody>
      </p:sp>
      <p:sp>
        <p:nvSpPr>
          <p:cNvPr id="3" name="2 - Θέση περιεχομένου"/>
          <p:cNvSpPr>
            <a:spLocks noGrp="1"/>
          </p:cNvSpPr>
          <p:nvPr>
            <p:ph idx="1"/>
          </p:nvPr>
        </p:nvSpPr>
        <p:spPr/>
        <p:txBody>
          <a:bodyPr>
            <a:normAutofit fontScale="85000" lnSpcReduction="10000"/>
          </a:bodyPr>
          <a:lstStyle/>
          <a:p>
            <a:pPr algn="just">
              <a:buNone/>
            </a:pPr>
            <a:r>
              <a:rPr lang="el-GR" sz="2800" dirty="0"/>
              <a:t>Αποτελεί προϊόν της </a:t>
            </a:r>
            <a:r>
              <a:rPr lang="el-GR" sz="2800" dirty="0" err="1"/>
              <a:t>iParadigms</a:t>
            </a:r>
            <a:r>
              <a:rPr lang="el-GR" sz="2800" dirty="0"/>
              <a:t> και χρησιμοποιείται από 10.000 εκπαιδευτικά ιδρύματα σε περισσότερες από 126 χώρες παγκοσμίως. Το </a:t>
            </a:r>
            <a:r>
              <a:rPr lang="el-GR" sz="2800" dirty="0" err="1"/>
              <a:t>Turnitin</a:t>
            </a:r>
            <a:r>
              <a:rPr lang="el-GR" sz="2800" dirty="0"/>
              <a:t> είναι ένα πολύ χρήσιμο εργαλείο για τους διδάσκοντες, τους προπτυχιακούς και μεταπτυχιακούς φοιτητές αφού τους παρέχει τη δυνατότητα επαλήθευσης της αυθεντικότητας και της πρωτοτυπίας του έργου τους. Υποστηρίζει μεταξύ άλλων και την ελληνική γλώσσα.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Πως λειτουργεί</a:t>
            </a:r>
            <a:endParaRPr lang="el-GR" dirty="0"/>
          </a:p>
        </p:txBody>
      </p:sp>
      <p:sp>
        <p:nvSpPr>
          <p:cNvPr id="3" name="2 - Θέση περιεχομένου"/>
          <p:cNvSpPr>
            <a:spLocks noGrp="1"/>
          </p:cNvSpPr>
          <p:nvPr>
            <p:ph idx="1"/>
          </p:nvPr>
        </p:nvSpPr>
        <p:spPr/>
        <p:txBody>
          <a:bodyPr>
            <a:normAutofit fontScale="85000" lnSpcReduction="20000"/>
          </a:bodyPr>
          <a:lstStyle/>
          <a:p>
            <a:pPr algn="just"/>
            <a:r>
              <a:rPr lang="el-GR" sz="2800" dirty="0"/>
              <a:t>Συγκρίνει το περιεχόμενο των εργασιών με άλλες πηγές μέσα στη βάση δεδομένων του, η οποία περιέχει 14 δισεκατομμύρια ιστοσελίδες, 150 εκατομμύρια εργασίες φοιτητών και εκατομμύρια άρθρα. Για κάθε εργασία το εργαλείο δίνει ποσοστό ταυτοποίησης του περιεχομένου με άλλες ήδη δημοσιευμένες πηγές. Δίνεται έτσι η δυνατότητα στον καθηγητή να εξετάζει κατά πόσο το κείμενο που έχει επισημανθεί, αποτελεί κοινή γνώση ή αποτέλεσμα λογοκλοπής.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a:t>Είσοδος στο </a:t>
            </a:r>
            <a:r>
              <a:rPr lang="en-US" sz="2800" dirty="0" err="1"/>
              <a:t>Turnitin</a:t>
            </a:r>
            <a:br>
              <a:rPr lang="en-US" sz="2800" dirty="0"/>
            </a:br>
            <a:r>
              <a:rPr lang="el-GR" sz="2800" i="1" dirty="0"/>
              <a:t>Οδηγίες δημιουργίας προφίλ για </a:t>
            </a:r>
            <a:r>
              <a:rPr lang="el-GR" sz="2800" i="1" dirty="0" err="1"/>
              <a:t>Instructors</a:t>
            </a:r>
            <a:r>
              <a:rPr lang="el-GR" sz="2800" i="1" dirty="0"/>
              <a:t> </a:t>
            </a:r>
            <a:br>
              <a:rPr lang="en-US" sz="2800" dirty="0"/>
            </a:br>
            <a:endParaRPr lang="el-GR" sz="2800" dirty="0"/>
          </a:p>
        </p:txBody>
      </p:sp>
      <p:sp>
        <p:nvSpPr>
          <p:cNvPr id="3" name="2 - Θέση περιεχομένου"/>
          <p:cNvSpPr>
            <a:spLocks noGrp="1"/>
          </p:cNvSpPr>
          <p:nvPr>
            <p:ph idx="1"/>
          </p:nvPr>
        </p:nvSpPr>
        <p:spPr/>
        <p:txBody>
          <a:bodyPr>
            <a:normAutofit/>
          </a:bodyPr>
          <a:lstStyle/>
          <a:p>
            <a:r>
              <a:rPr lang="el-GR" dirty="0"/>
              <a:t> Αρχικά επικοινωνήστε με τον </a:t>
            </a:r>
            <a:r>
              <a:rPr lang="el-GR" dirty="0" err="1"/>
              <a:t>Administrator</a:t>
            </a:r>
            <a:r>
              <a:rPr lang="el-GR" dirty="0"/>
              <a:t> στο </a:t>
            </a:r>
            <a:r>
              <a:rPr lang="el-GR" b="1" dirty="0">
                <a:hlinkClick r:id="rId2"/>
              </a:rPr>
              <a:t>turnitin@staff.teicrete.gr</a:t>
            </a:r>
            <a:r>
              <a:rPr lang="en-US" b="1" dirty="0"/>
              <a:t> </a:t>
            </a:r>
            <a:r>
              <a:rPr lang="el-GR" dirty="0"/>
              <a:t>δηλώνοντας το ονοματεπώνυμο και τη διεύθυνση του </a:t>
            </a:r>
            <a:r>
              <a:rPr lang="en-US" dirty="0"/>
              <a:t>email </a:t>
            </a:r>
            <a:r>
              <a:rPr lang="el-GR" dirty="0"/>
              <a:t>σας</a:t>
            </a:r>
            <a:r>
              <a:rPr lang="en-US" dirty="0"/>
              <a:t>.</a:t>
            </a:r>
          </a:p>
          <a:p>
            <a:r>
              <a:rPr lang="el-GR" dirty="0"/>
              <a:t>Θα λάβετε ένα </a:t>
            </a:r>
            <a:r>
              <a:rPr lang="el-GR" dirty="0" err="1"/>
              <a:t>email</a:t>
            </a:r>
            <a:r>
              <a:rPr lang="el-GR" dirty="0"/>
              <a:t> ενεργοποίησης από την </a:t>
            </a:r>
            <a:r>
              <a:rPr lang="el-GR" dirty="0" err="1"/>
              <a:t>Turnitin</a:t>
            </a:r>
            <a:r>
              <a:rPr lang="el-GR" dirty="0"/>
              <a:t>, πατήστε το κουμπί «</a:t>
            </a:r>
            <a:r>
              <a:rPr lang="en-US" b="1" dirty="0"/>
              <a:t>Get Started</a:t>
            </a:r>
            <a:r>
              <a:rPr lang="el-GR" b="1" dirty="0"/>
              <a:t>»</a:t>
            </a:r>
            <a:r>
              <a:rPr lang="el-GR" dirty="0"/>
              <a:t> που περιέχεται στο κείμενο του </a:t>
            </a:r>
            <a:r>
              <a:rPr lang="en-US" dirty="0"/>
              <a:t>email </a:t>
            </a:r>
            <a:r>
              <a:rPr lang="el-GR" dirty="0"/>
              <a:t>και ακολουθήστε τα υπόλοιπα βήματα με </a:t>
            </a:r>
            <a:r>
              <a:rPr lang="el-GR" dirty="0" err="1"/>
              <a:t>τιςΑ</a:t>
            </a:r>
            <a:r>
              <a:rPr lang="el-GR" dirty="0"/>
              <a:t> οδηγίες που δίνονται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kit\Desktop\turn.png"/>
          <p:cNvPicPr>
            <a:picLocks noChangeAspect="1" noChangeArrowheads="1"/>
          </p:cNvPicPr>
          <p:nvPr/>
        </p:nvPicPr>
        <p:blipFill>
          <a:blip r:embed="rId2" cstate="print"/>
          <a:srcRect/>
          <a:stretch>
            <a:fillRect/>
          </a:stretch>
        </p:blipFill>
        <p:spPr bwMode="auto">
          <a:xfrm>
            <a:off x="899592" y="1052513"/>
            <a:ext cx="7056784" cy="47529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kit\Desktop\turn1.png"/>
          <p:cNvPicPr>
            <a:picLocks noChangeAspect="1" noChangeArrowheads="1"/>
          </p:cNvPicPr>
          <p:nvPr/>
        </p:nvPicPr>
        <p:blipFill>
          <a:blip r:embed="rId2" cstate="print"/>
          <a:srcRect/>
          <a:stretch>
            <a:fillRect/>
          </a:stretch>
        </p:blipFill>
        <p:spPr bwMode="auto">
          <a:xfrm>
            <a:off x="755576" y="692696"/>
            <a:ext cx="7992888" cy="568863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kit\Desktop\turn3.png"/>
          <p:cNvPicPr>
            <a:picLocks noChangeAspect="1" noChangeArrowheads="1"/>
          </p:cNvPicPr>
          <p:nvPr/>
        </p:nvPicPr>
        <p:blipFill>
          <a:blip r:embed="rId2" cstate="print"/>
          <a:srcRect/>
          <a:stretch>
            <a:fillRect/>
          </a:stretch>
        </p:blipFill>
        <p:spPr bwMode="auto">
          <a:xfrm>
            <a:off x="1403648" y="764704"/>
            <a:ext cx="6696744" cy="547260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kit\Desktop\tu4.png"/>
          <p:cNvPicPr>
            <a:picLocks noChangeAspect="1" noChangeArrowheads="1"/>
          </p:cNvPicPr>
          <p:nvPr/>
        </p:nvPicPr>
        <p:blipFill>
          <a:blip r:embed="rId2" cstate="print"/>
          <a:srcRect/>
          <a:stretch>
            <a:fillRect/>
          </a:stretch>
        </p:blipFill>
        <p:spPr bwMode="auto">
          <a:xfrm>
            <a:off x="755576" y="574675"/>
            <a:ext cx="7272808" cy="57070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Είσοδος στο </a:t>
            </a:r>
            <a:r>
              <a:rPr lang="en-US" dirty="0" err="1"/>
              <a:t>Turnitin</a:t>
            </a:r>
            <a:br>
              <a:rPr lang="en-US" dirty="0"/>
            </a:br>
            <a:endParaRPr lang="el-GR" dirty="0"/>
          </a:p>
        </p:txBody>
      </p:sp>
      <p:pic>
        <p:nvPicPr>
          <p:cNvPr id="3" name="Picture 3"/>
          <p:cNvPicPr>
            <a:picLocks noGrp="1" noChangeAspect="1" noChangeArrowheads="1"/>
          </p:cNvPicPr>
          <p:nvPr>
            <p:ph idx="1"/>
          </p:nvPr>
        </p:nvPicPr>
        <p:blipFill>
          <a:blip r:embed="rId3" cstate="print"/>
          <a:srcRect/>
          <a:stretch>
            <a:fillRect/>
          </a:stretch>
        </p:blipFill>
        <p:spPr bwMode="auto">
          <a:xfrm>
            <a:off x="899592" y="1600201"/>
            <a:ext cx="7272808" cy="4061047"/>
          </a:xfrm>
          <a:prstGeom prst="rect">
            <a:avLst/>
          </a:prstGeom>
          <a:noFill/>
          <a:ln w="9525">
            <a:noFill/>
            <a:miter lim="800000"/>
            <a:headEnd/>
            <a:tailEnd/>
          </a:ln>
        </p:spPr>
      </p:pic>
      <p:sp>
        <p:nvSpPr>
          <p:cNvPr id="5" name="4 - TextBox"/>
          <p:cNvSpPr txBox="1"/>
          <p:nvPr/>
        </p:nvSpPr>
        <p:spPr>
          <a:xfrm>
            <a:off x="467544" y="2204864"/>
            <a:ext cx="1787797" cy="369332"/>
          </a:xfrm>
          <a:prstGeom prst="rect">
            <a:avLst/>
          </a:prstGeom>
          <a:noFill/>
        </p:spPr>
        <p:txBody>
          <a:bodyPr wrap="square" rtlCol="0">
            <a:spAutoFit/>
          </a:bodyPr>
          <a:lstStyle/>
          <a:p>
            <a:r>
              <a:rPr lang="el-GR" dirty="0"/>
              <a:t> </a:t>
            </a:r>
          </a:p>
        </p:txBody>
      </p:sp>
      <p:sp>
        <p:nvSpPr>
          <p:cNvPr id="6" name="5 - TextBox"/>
          <p:cNvSpPr txBox="1"/>
          <p:nvPr/>
        </p:nvSpPr>
        <p:spPr>
          <a:xfrm>
            <a:off x="0" y="5984860"/>
            <a:ext cx="9144000" cy="369332"/>
          </a:xfrm>
          <a:prstGeom prst="rect">
            <a:avLst/>
          </a:prstGeom>
          <a:noFill/>
        </p:spPr>
        <p:txBody>
          <a:bodyPr wrap="square" rtlCol="0">
            <a:spAutoFit/>
          </a:bodyPr>
          <a:lstStyle/>
          <a:p>
            <a:pPr algn="ctr"/>
            <a:r>
              <a:rPr lang="el-GR" dirty="0">
                <a:solidFill>
                  <a:srgbClr val="FFFFFF"/>
                </a:solidFill>
              </a:rPr>
              <a:t>Μεταβείτε στη διεύθυνση </a:t>
            </a:r>
            <a:r>
              <a:rPr lang="en-US" dirty="0">
                <a:solidFill>
                  <a:srgbClr val="FFFFFF"/>
                </a:solidFill>
                <a:hlinkClick r:id="rId4"/>
              </a:rPr>
              <a:t>http://turnitin.com/</a:t>
            </a:r>
            <a:r>
              <a:rPr lang="el-GR" dirty="0">
                <a:solidFill>
                  <a:srgbClr val="FFFFFF"/>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br>
              <a:rPr lang="en-US" dirty="0"/>
            </a:br>
            <a:r>
              <a:rPr lang="el-GR" sz="4000" dirty="0"/>
              <a:t>Προσθήκη Μαθήματος (</a:t>
            </a:r>
            <a:r>
              <a:rPr lang="en-US" sz="4000" dirty="0"/>
              <a:t>Add Class)</a:t>
            </a:r>
            <a:r>
              <a:rPr lang="el-GR" sz="4000" dirty="0"/>
              <a:t> </a:t>
            </a:r>
            <a:br>
              <a:rPr lang="en-US" dirty="0"/>
            </a:br>
            <a:r>
              <a:rPr lang="en-US" sz="1000" dirty="0"/>
              <a:t> </a:t>
            </a:r>
            <a:br>
              <a:rPr lang="en-US" dirty="0"/>
            </a:br>
            <a:endParaRPr lang="el-GR" dirty="0"/>
          </a:p>
        </p:txBody>
      </p:sp>
      <p:pic>
        <p:nvPicPr>
          <p:cNvPr id="2050" name="Picture 2" descr="C:\Users\variaka\Pictures\Χωρίς τίτλο3.png"/>
          <p:cNvPicPr>
            <a:picLocks noGrp="1" noChangeAspect="1" noChangeArrowheads="1"/>
          </p:cNvPicPr>
          <p:nvPr>
            <p:ph idx="1"/>
          </p:nvPr>
        </p:nvPicPr>
        <p:blipFill>
          <a:blip r:embed="rId2" cstate="print"/>
          <a:srcRect/>
          <a:stretch>
            <a:fillRect/>
          </a:stretch>
        </p:blipFill>
        <p:spPr bwMode="auto">
          <a:xfrm>
            <a:off x="0" y="1196752"/>
            <a:ext cx="9144000" cy="4464496"/>
          </a:xfrm>
          <a:prstGeom prst="rect">
            <a:avLst/>
          </a:prstGeom>
          <a:noFill/>
        </p:spPr>
      </p:pic>
      <p:sp>
        <p:nvSpPr>
          <p:cNvPr id="4" name="3 - TextBox"/>
          <p:cNvSpPr txBox="1"/>
          <p:nvPr/>
        </p:nvSpPr>
        <p:spPr>
          <a:xfrm>
            <a:off x="467544" y="5949280"/>
            <a:ext cx="8280920" cy="646331"/>
          </a:xfrm>
          <a:prstGeom prst="rect">
            <a:avLst/>
          </a:prstGeom>
          <a:noFill/>
        </p:spPr>
        <p:txBody>
          <a:bodyPr wrap="square" rtlCol="0">
            <a:spAutoFit/>
          </a:bodyPr>
          <a:lstStyle/>
          <a:p>
            <a:pPr algn="ctr"/>
            <a:r>
              <a:rPr lang="el-GR" dirty="0"/>
              <a:t>Δημιουργήστε το μάθημα στο πλαίσιο του οποίου θα υποβληθούν οι εργασίες. Επιλέξτε "</a:t>
            </a:r>
            <a:r>
              <a:rPr lang="en-US" dirty="0"/>
              <a:t>Add Class”</a:t>
            </a:r>
            <a:endParaRPr lang="el-GR" dirty="0"/>
          </a:p>
        </p:txBody>
      </p:sp>
      <p:cxnSp>
        <p:nvCxnSpPr>
          <p:cNvPr id="8" name="7 - Ευθύγραμμο βέλος σύνδεσης"/>
          <p:cNvCxnSpPr/>
          <p:nvPr/>
        </p:nvCxnSpPr>
        <p:spPr>
          <a:xfrm flipH="1">
            <a:off x="8460432" y="2780928"/>
            <a:ext cx="14401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flipH="1">
            <a:off x="755576" y="2060848"/>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variaka\Pictures\Χωρίς τίτλο3.png"/>
          <p:cNvPicPr>
            <a:picLocks noChangeAspect="1" noChangeArrowheads="1"/>
          </p:cNvPicPr>
          <p:nvPr/>
        </p:nvPicPr>
        <p:blipFill>
          <a:blip r:embed="rId2" cstate="print"/>
          <a:srcRect/>
          <a:stretch>
            <a:fillRect/>
          </a:stretch>
        </p:blipFill>
        <p:spPr bwMode="auto">
          <a:xfrm>
            <a:off x="0" y="908720"/>
            <a:ext cx="9144000" cy="490492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br>
              <a:rPr lang="en-US" dirty="0"/>
            </a:br>
            <a:r>
              <a:rPr lang="el-GR" sz="4000" dirty="0"/>
              <a:t>Προσθήκη Μαθήματος (</a:t>
            </a:r>
            <a:r>
              <a:rPr lang="en-US" sz="4000" dirty="0"/>
              <a:t>Add Class)</a:t>
            </a:r>
            <a:r>
              <a:rPr lang="el-GR" sz="4000" dirty="0"/>
              <a:t> </a:t>
            </a:r>
            <a:br>
              <a:rPr lang="en-US" dirty="0"/>
            </a:br>
            <a:r>
              <a:rPr lang="en-US" sz="1000" dirty="0"/>
              <a:t> </a:t>
            </a:r>
            <a:br>
              <a:rPr lang="en-US" dirty="0"/>
            </a:br>
            <a:endParaRPr lang="el-GR" dirty="0"/>
          </a:p>
        </p:txBody>
      </p:sp>
      <p:pic>
        <p:nvPicPr>
          <p:cNvPr id="2050" name="Picture 2" descr="C:\Users\variaka\Pictures\Χωρίς τίτλο3.png"/>
          <p:cNvPicPr>
            <a:picLocks noGrp="1" noChangeAspect="1" noChangeArrowheads="1"/>
          </p:cNvPicPr>
          <p:nvPr>
            <p:ph idx="1"/>
          </p:nvPr>
        </p:nvPicPr>
        <p:blipFill>
          <a:blip r:embed="rId2" cstate="print"/>
          <a:srcRect/>
          <a:stretch>
            <a:fillRect/>
          </a:stretch>
        </p:blipFill>
        <p:spPr bwMode="auto">
          <a:xfrm>
            <a:off x="0" y="1196752"/>
            <a:ext cx="9144000" cy="4464496"/>
          </a:xfrm>
          <a:prstGeom prst="rect">
            <a:avLst/>
          </a:prstGeom>
          <a:noFill/>
        </p:spPr>
      </p:pic>
      <p:sp>
        <p:nvSpPr>
          <p:cNvPr id="4" name="3 - TextBox"/>
          <p:cNvSpPr txBox="1"/>
          <p:nvPr/>
        </p:nvSpPr>
        <p:spPr>
          <a:xfrm>
            <a:off x="467544" y="5949280"/>
            <a:ext cx="8280920" cy="646331"/>
          </a:xfrm>
          <a:prstGeom prst="rect">
            <a:avLst/>
          </a:prstGeom>
          <a:noFill/>
        </p:spPr>
        <p:txBody>
          <a:bodyPr wrap="square" rtlCol="0">
            <a:spAutoFit/>
          </a:bodyPr>
          <a:lstStyle/>
          <a:p>
            <a:pPr algn="ctr"/>
            <a:r>
              <a:rPr lang="el-GR" dirty="0"/>
              <a:t>Δημιουργήστε το μάθημα στο πλαίσιο του οποίου θα υποβληθούν οι εργασίες. Επιλέξτε "</a:t>
            </a:r>
            <a:r>
              <a:rPr lang="en-US" dirty="0"/>
              <a:t>Add Class”</a:t>
            </a:r>
            <a:endParaRPr lang="el-GR" dirty="0"/>
          </a:p>
        </p:txBody>
      </p:sp>
      <p:cxnSp>
        <p:nvCxnSpPr>
          <p:cNvPr id="8" name="7 - Ευθύγραμμο βέλος σύνδεσης"/>
          <p:cNvCxnSpPr/>
          <p:nvPr/>
        </p:nvCxnSpPr>
        <p:spPr>
          <a:xfrm flipH="1">
            <a:off x="8460432" y="2780928"/>
            <a:ext cx="14401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flipH="1">
            <a:off x="755576" y="2060848"/>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2" descr="C:\Users\variaka\Pictures\Χωρίς τίτλο3.png"/>
          <p:cNvPicPr>
            <a:picLocks noChangeAspect="1" noChangeArrowheads="1"/>
          </p:cNvPicPr>
          <p:nvPr/>
        </p:nvPicPr>
        <p:blipFill>
          <a:blip r:embed="rId2" cstate="print"/>
          <a:srcRect/>
          <a:stretch>
            <a:fillRect/>
          </a:stretch>
        </p:blipFill>
        <p:spPr bwMode="auto">
          <a:xfrm>
            <a:off x="0" y="908720"/>
            <a:ext cx="9144000" cy="49049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19F11-24C0-4896-9380-AC9895505336}"/>
              </a:ext>
            </a:extLst>
          </p:cNvPr>
          <p:cNvSpPr>
            <a:spLocks noGrp="1"/>
          </p:cNvSpPr>
          <p:nvPr>
            <p:ph type="title"/>
          </p:nvPr>
        </p:nvSpPr>
        <p:spPr/>
        <p:txBody>
          <a:bodyPr/>
          <a:lstStyle/>
          <a:p>
            <a:r>
              <a:rPr lang="el-GR" dirty="0" err="1"/>
              <a:t>Πλαγιαρισμός</a:t>
            </a:r>
            <a:r>
              <a:rPr lang="el-GR" dirty="0"/>
              <a:t> </a:t>
            </a:r>
          </a:p>
        </p:txBody>
      </p:sp>
      <p:sp>
        <p:nvSpPr>
          <p:cNvPr id="3" name="Θέση περιεχομένου 2">
            <a:extLst>
              <a:ext uri="{FF2B5EF4-FFF2-40B4-BE49-F238E27FC236}">
                <a16:creationId xmlns:a16="http://schemas.microsoft.com/office/drawing/2014/main" id="{DEF64F13-74F4-4A43-9A14-36DF4764866F}"/>
              </a:ext>
            </a:extLst>
          </p:cNvPr>
          <p:cNvSpPr>
            <a:spLocks noGrp="1"/>
          </p:cNvSpPr>
          <p:nvPr>
            <p:ph idx="1"/>
          </p:nvPr>
        </p:nvSpPr>
        <p:spPr/>
        <p:txBody>
          <a:bodyPr>
            <a:normAutofit lnSpcReduction="10000"/>
          </a:bodyPr>
          <a:lstStyle/>
          <a:p>
            <a:pPr algn="just"/>
            <a:endParaRPr lang="el-GR" sz="2400" dirty="0"/>
          </a:p>
          <a:p>
            <a:pPr algn="just"/>
            <a:r>
              <a:rPr lang="el-GR" sz="2400" dirty="0">
                <a:latin typeface="Times New Roman" panose="02020603050405020304" pitchFamily="18" charset="0"/>
                <a:cs typeface="Times New Roman" panose="02020603050405020304" pitchFamily="18" charset="0"/>
              </a:rPr>
              <a:t>Η λογοκλοπή, </a:t>
            </a:r>
            <a:r>
              <a:rPr lang="el-GR" sz="2400" dirty="0" err="1">
                <a:latin typeface="Times New Roman" panose="02020603050405020304" pitchFamily="18" charset="0"/>
                <a:cs typeface="Times New Roman" panose="02020603050405020304" pitchFamily="18" charset="0"/>
              </a:rPr>
              <a:t>πλαγιαρισμός</a:t>
            </a:r>
            <a:r>
              <a:rPr lang="el-GR" sz="2400" dirty="0">
                <a:latin typeface="Times New Roman" panose="02020603050405020304" pitchFamily="18" charset="0"/>
                <a:cs typeface="Times New Roman" panose="02020603050405020304" pitchFamily="18" charset="0"/>
              </a:rPr>
              <a:t> (λατ. </a:t>
            </a:r>
            <a:r>
              <a:rPr lang="el-GR" sz="2400" dirty="0" err="1">
                <a:latin typeface="Times New Roman" panose="02020603050405020304" pitchFamily="18" charset="0"/>
                <a:cs typeface="Times New Roman" panose="02020603050405020304" pitchFamily="18" charset="0"/>
              </a:rPr>
              <a:t>plagiarius</a:t>
            </a:r>
            <a:r>
              <a:rPr lang="el-GR" sz="2400" dirty="0">
                <a:latin typeface="Times New Roman" panose="02020603050405020304" pitchFamily="18" charset="0"/>
                <a:cs typeface="Times New Roman" panose="02020603050405020304" pitchFamily="18" charset="0"/>
              </a:rPr>
              <a:t>=άρπαγας με την επιμέρους σημασία του λογοκλόπου), αναφέρεται στην «…ιδιοποίηση ιδεών, μεθόδων και κειμένου από κάποιον άλλο, χωρίς να υπάρχει αντίστοιχη αναφορά στην πηγή και με την σαφή πρόθεση να παρουσιαστούν ως πνευματική δημιουργία του προσώπου αυτού.» (American Association of </a:t>
            </a:r>
            <a:r>
              <a:rPr lang="el-GR" sz="2400" dirty="0" err="1">
                <a:latin typeface="Times New Roman" panose="02020603050405020304" pitchFamily="18" charset="0"/>
                <a:cs typeface="Times New Roman" panose="02020603050405020304" pitchFamily="18" charset="0"/>
              </a:rPr>
              <a:t>University</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Professors</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September</a:t>
            </a:r>
            <a:r>
              <a:rPr lang="el-GR" sz="2400" dirty="0">
                <a:latin typeface="Times New Roman" panose="02020603050405020304" pitchFamily="18" charset="0"/>
                <a:cs typeface="Times New Roman" panose="02020603050405020304" pitchFamily="18" charset="0"/>
              </a:rPr>
              <a:t>/</a:t>
            </a:r>
            <a:r>
              <a:rPr lang="el-GR" sz="2400" dirty="0" err="1">
                <a:latin typeface="Times New Roman" panose="02020603050405020304" pitchFamily="18" charset="0"/>
                <a:cs typeface="Times New Roman" panose="02020603050405020304" pitchFamily="18" charset="0"/>
              </a:rPr>
              <a:t>October</a:t>
            </a:r>
            <a:r>
              <a:rPr lang="el-GR" sz="2400" dirty="0">
                <a:latin typeface="Times New Roman" panose="02020603050405020304" pitchFamily="18" charset="0"/>
                <a:cs typeface="Times New Roman" panose="02020603050405020304" pitchFamily="18" charset="0"/>
              </a:rPr>
              <a:t>, 1989)</a:t>
            </a:r>
          </a:p>
          <a:p>
            <a:endParaRPr lang="el-GR" dirty="0"/>
          </a:p>
        </p:txBody>
      </p:sp>
    </p:spTree>
    <p:extLst>
      <p:ext uri="{BB962C8B-B14F-4D97-AF65-F5344CB8AC3E}">
        <p14:creationId xmlns:p14="http://schemas.microsoft.com/office/powerpoint/2010/main" val="246520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792088"/>
          </a:xfrm>
        </p:spPr>
        <p:txBody>
          <a:bodyPr>
            <a:normAutofit/>
          </a:bodyPr>
          <a:lstStyle/>
          <a:p>
            <a:r>
              <a:rPr lang="el-GR" sz="3600" dirty="0"/>
              <a:t>Προσθήκη Μαθήματος</a:t>
            </a:r>
          </a:p>
        </p:txBody>
      </p:sp>
      <p:pic>
        <p:nvPicPr>
          <p:cNvPr id="4" name="Picture 2" descr="C:\Users\variaka\Pictures\Χωρίς τίτλο4.png"/>
          <p:cNvPicPr>
            <a:picLocks noGrp="1" noChangeAspect="1" noChangeArrowheads="1"/>
          </p:cNvPicPr>
          <p:nvPr>
            <p:ph idx="1"/>
          </p:nvPr>
        </p:nvPicPr>
        <p:blipFill>
          <a:blip r:embed="rId2" cstate="print"/>
          <a:stretch>
            <a:fillRect/>
          </a:stretch>
        </p:blipFill>
        <p:spPr bwMode="auto">
          <a:xfrm>
            <a:off x="0" y="908720"/>
            <a:ext cx="9144000" cy="4680520"/>
          </a:xfrm>
          <a:prstGeom prst="rect">
            <a:avLst/>
          </a:prstGeom>
          <a:noFill/>
        </p:spPr>
      </p:pic>
      <p:sp>
        <p:nvSpPr>
          <p:cNvPr id="5" name="4 - TextBox"/>
          <p:cNvSpPr txBox="1"/>
          <p:nvPr/>
        </p:nvSpPr>
        <p:spPr>
          <a:xfrm>
            <a:off x="179512" y="5661248"/>
            <a:ext cx="8496944" cy="584775"/>
          </a:xfrm>
          <a:prstGeom prst="rect">
            <a:avLst/>
          </a:prstGeom>
          <a:noFill/>
        </p:spPr>
        <p:txBody>
          <a:bodyPr wrap="square" rtlCol="0">
            <a:spAutoFit/>
          </a:bodyPr>
          <a:lstStyle/>
          <a:p>
            <a:pPr algn="ctr"/>
            <a:r>
              <a:rPr lang="el-GR" sz="1600" dirty="0"/>
              <a:t>Συμπληρώστε τα πεδία, τίτλος μαθήματος, </a:t>
            </a:r>
            <a:r>
              <a:rPr lang="en-US" sz="1600" dirty="0"/>
              <a:t>Enrollment password.</a:t>
            </a:r>
            <a:r>
              <a:rPr lang="el-GR" sz="1600" dirty="0"/>
              <a:t> Στο </a:t>
            </a:r>
            <a:r>
              <a:rPr lang="en-US" sz="1600" dirty="0"/>
              <a:t>Class type </a:t>
            </a:r>
            <a:r>
              <a:rPr lang="el-GR" sz="1600" dirty="0"/>
              <a:t>επιλέξτε</a:t>
            </a:r>
            <a:r>
              <a:rPr lang="en-US" sz="1600" dirty="0"/>
              <a:t> Standard </a:t>
            </a:r>
            <a:r>
              <a:rPr lang="el-GR" sz="1600" dirty="0"/>
              <a:t>και δώστε ημερομηνίες έναρξης-λήξης μαθήματος .Τέλος επιλέξτε </a:t>
            </a:r>
            <a:r>
              <a:rPr lang="en-US" sz="1600" dirty="0"/>
              <a:t>Submit</a:t>
            </a:r>
            <a:r>
              <a:rPr lang="el-GR" sz="16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normAutofit fontScale="90000"/>
          </a:bodyPr>
          <a:lstStyle/>
          <a:p>
            <a:r>
              <a:rPr lang="el-GR" sz="3600" dirty="0"/>
              <a:t>Ολοκλήρωση Προσθήκης Μαθήματος</a:t>
            </a:r>
          </a:p>
        </p:txBody>
      </p:sp>
      <p:pic>
        <p:nvPicPr>
          <p:cNvPr id="5122" name="Picture 2" descr="C:\Users\variaka\Pictures\Χωρίς τίτλο6.png"/>
          <p:cNvPicPr>
            <a:picLocks noGrp="1" noChangeAspect="1" noChangeArrowheads="1"/>
          </p:cNvPicPr>
          <p:nvPr>
            <p:ph idx="1"/>
          </p:nvPr>
        </p:nvPicPr>
        <p:blipFill>
          <a:blip r:embed="rId2" cstate="print"/>
          <a:srcRect/>
          <a:stretch>
            <a:fillRect/>
          </a:stretch>
        </p:blipFill>
        <p:spPr bwMode="auto">
          <a:xfrm>
            <a:off x="0" y="908720"/>
            <a:ext cx="9144000" cy="4896544"/>
          </a:xfrm>
          <a:prstGeom prst="rect">
            <a:avLst/>
          </a:prstGeom>
          <a:noFill/>
        </p:spPr>
      </p:pic>
      <p:cxnSp>
        <p:nvCxnSpPr>
          <p:cNvPr id="6" name="5 - Ευθύγραμμο βέλος σύνδεσης"/>
          <p:cNvCxnSpPr/>
          <p:nvPr/>
        </p:nvCxnSpPr>
        <p:spPr>
          <a:xfrm flipV="1">
            <a:off x="4355976" y="3861048"/>
            <a:ext cx="216024"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467544" y="6021288"/>
            <a:ext cx="8136904" cy="646331"/>
          </a:xfrm>
          <a:prstGeom prst="rect">
            <a:avLst/>
          </a:prstGeom>
          <a:noFill/>
        </p:spPr>
        <p:txBody>
          <a:bodyPr wrap="square" rtlCol="0">
            <a:spAutoFit/>
          </a:bodyPr>
          <a:lstStyle/>
          <a:p>
            <a:pPr algn="ctr"/>
            <a:r>
              <a:rPr lang="el-GR" dirty="0"/>
              <a:t>Το μάθημα έχει δημιουργηθεί με </a:t>
            </a:r>
            <a:r>
              <a:rPr lang="en-US" dirty="0"/>
              <a:t>Class ID &amp; Enrollment password</a:t>
            </a:r>
            <a:r>
              <a:rPr lang="el-GR" dirty="0"/>
              <a:t> (στοιχεία που δίνονται στους φοιτητές για να ανεβάσουν τις εργασίες τους).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sz="3200" dirty="0"/>
              <a:t>Δημιουργία εργασίας (</a:t>
            </a:r>
            <a:r>
              <a:rPr lang="en-US" sz="3200" dirty="0"/>
              <a:t>Add Assignment)</a:t>
            </a:r>
            <a:endParaRPr lang="el-GR" sz="3200" dirty="0"/>
          </a:p>
        </p:txBody>
      </p:sp>
      <p:pic>
        <p:nvPicPr>
          <p:cNvPr id="7170" name="Picture 2" descr="C:\Users\variaka\Pictures\Χωρίς τίτλο8.png"/>
          <p:cNvPicPr>
            <a:picLocks noGrp="1" noChangeAspect="1" noChangeArrowheads="1"/>
          </p:cNvPicPr>
          <p:nvPr>
            <p:ph idx="1"/>
          </p:nvPr>
        </p:nvPicPr>
        <p:blipFill>
          <a:blip r:embed="rId2" cstate="print"/>
          <a:srcRect/>
          <a:stretch>
            <a:fillRect/>
          </a:stretch>
        </p:blipFill>
        <p:spPr bwMode="auto">
          <a:xfrm>
            <a:off x="0" y="908720"/>
            <a:ext cx="9144000" cy="4680520"/>
          </a:xfrm>
          <a:prstGeom prst="rect">
            <a:avLst/>
          </a:prstGeom>
          <a:noFill/>
        </p:spPr>
      </p:pic>
      <p:sp>
        <p:nvSpPr>
          <p:cNvPr id="4" name="3 - TextBox"/>
          <p:cNvSpPr txBox="1"/>
          <p:nvPr/>
        </p:nvSpPr>
        <p:spPr>
          <a:xfrm>
            <a:off x="107504" y="5589240"/>
            <a:ext cx="8856984" cy="923330"/>
          </a:xfrm>
          <a:prstGeom prst="rect">
            <a:avLst/>
          </a:prstGeom>
          <a:noFill/>
        </p:spPr>
        <p:txBody>
          <a:bodyPr wrap="square" rtlCol="0">
            <a:spAutoFit/>
          </a:bodyPr>
          <a:lstStyle/>
          <a:p>
            <a:pPr algn="ctr"/>
            <a:r>
              <a:rPr lang="el-GR" dirty="0"/>
              <a:t>Μετά τη δημιουργία Μαθήματος πρέπει να δημιουργήσετε μια Εργασία-Άσκηση . Επιλέξτε </a:t>
            </a:r>
            <a:r>
              <a:rPr lang="en-US" dirty="0"/>
              <a:t>Add Assignment . </a:t>
            </a:r>
            <a:r>
              <a:rPr lang="el-GR" dirty="0"/>
              <a:t>Στα πλαίσια αυτής της εργασίας εσείς ή οι φοιτητές θα μπορείτε να υποβάλλετε αρχεία εργασιών.</a:t>
            </a:r>
          </a:p>
        </p:txBody>
      </p:sp>
      <p:cxnSp>
        <p:nvCxnSpPr>
          <p:cNvPr id="9" name="8 - Ευθύγραμμο βέλος σύνδεσης"/>
          <p:cNvCxnSpPr/>
          <p:nvPr/>
        </p:nvCxnSpPr>
        <p:spPr>
          <a:xfrm flipH="1">
            <a:off x="467544" y="908720"/>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720080"/>
          </a:xfrm>
        </p:spPr>
        <p:txBody>
          <a:bodyPr>
            <a:normAutofit/>
          </a:bodyPr>
          <a:lstStyle/>
          <a:p>
            <a:r>
              <a:rPr lang="el-GR" sz="3200" dirty="0"/>
              <a:t>Καθορισμός πεδίων εργασίας</a:t>
            </a:r>
          </a:p>
        </p:txBody>
      </p:sp>
      <p:pic>
        <p:nvPicPr>
          <p:cNvPr id="8194" name="Picture 2" descr="C:\Users\variaka\Pictures\Χωρίς τίτλο9.png"/>
          <p:cNvPicPr>
            <a:picLocks noGrp="1" noChangeAspect="1" noChangeArrowheads="1"/>
          </p:cNvPicPr>
          <p:nvPr>
            <p:ph idx="1"/>
          </p:nvPr>
        </p:nvPicPr>
        <p:blipFill>
          <a:blip r:embed="rId2" cstate="print"/>
          <a:stretch>
            <a:fillRect/>
          </a:stretch>
        </p:blipFill>
        <p:spPr bwMode="auto">
          <a:xfrm>
            <a:off x="0" y="908720"/>
            <a:ext cx="9144000" cy="4824536"/>
          </a:xfrm>
          <a:prstGeom prst="rect">
            <a:avLst/>
          </a:prstGeom>
          <a:noFill/>
        </p:spPr>
      </p:pic>
      <p:sp>
        <p:nvSpPr>
          <p:cNvPr id="4" name="3 - TextBox"/>
          <p:cNvSpPr txBox="1"/>
          <p:nvPr/>
        </p:nvSpPr>
        <p:spPr>
          <a:xfrm>
            <a:off x="107504" y="5877272"/>
            <a:ext cx="8928992" cy="646331"/>
          </a:xfrm>
          <a:prstGeom prst="rect">
            <a:avLst/>
          </a:prstGeom>
          <a:noFill/>
        </p:spPr>
        <p:txBody>
          <a:bodyPr wrap="square" rtlCol="0">
            <a:spAutoFit/>
          </a:bodyPr>
          <a:lstStyle/>
          <a:p>
            <a:pPr algn="ctr"/>
            <a:r>
              <a:rPr lang="el-GR" dirty="0"/>
              <a:t>Εισάγετε τον τίτλο </a:t>
            </a:r>
            <a:r>
              <a:rPr lang="en-US" dirty="0"/>
              <a:t>Assignment</a:t>
            </a:r>
            <a:r>
              <a:rPr lang="el-GR" dirty="0"/>
              <a:t> </a:t>
            </a:r>
            <a:r>
              <a:rPr lang="en-US" dirty="0"/>
              <a:t>title</a:t>
            </a:r>
            <a:r>
              <a:rPr lang="el-GR" dirty="0"/>
              <a:t>,</a:t>
            </a:r>
            <a:r>
              <a:rPr lang="en-US" dirty="0"/>
              <a:t> </a:t>
            </a:r>
            <a:r>
              <a:rPr lang="el-GR" dirty="0"/>
              <a:t>τους επιτρεπτούς τύπους αρχείων, τις ημερομηνίες έναρξης-λήξης υποβολής εργασιών και συμπληρώστε προσεκτικά τα </a:t>
            </a:r>
            <a:r>
              <a:rPr lang="en-US" dirty="0"/>
              <a:t>Optional setting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504056"/>
          </a:xfrm>
        </p:spPr>
        <p:txBody>
          <a:bodyPr>
            <a:normAutofit fontScale="90000"/>
          </a:bodyPr>
          <a:lstStyle/>
          <a:p>
            <a:r>
              <a:rPr lang="el-GR" sz="3600" dirty="0"/>
              <a:t>Καθορισμός πεδίων εργασίας</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0" y="836713"/>
            <a:ext cx="9144000" cy="4896544"/>
          </a:xfrm>
          <a:prstGeom prst="rect">
            <a:avLst/>
          </a:prstGeom>
          <a:noFill/>
          <a:ln w="9525">
            <a:noFill/>
            <a:miter lim="800000"/>
            <a:headEnd/>
            <a:tailEnd/>
          </a:ln>
        </p:spPr>
      </p:pic>
      <p:sp>
        <p:nvSpPr>
          <p:cNvPr id="4" name="3 - TextBox"/>
          <p:cNvSpPr txBox="1"/>
          <p:nvPr/>
        </p:nvSpPr>
        <p:spPr>
          <a:xfrm>
            <a:off x="179512" y="5733256"/>
            <a:ext cx="8964488" cy="1200329"/>
          </a:xfrm>
          <a:prstGeom prst="rect">
            <a:avLst/>
          </a:prstGeom>
          <a:noFill/>
        </p:spPr>
        <p:txBody>
          <a:bodyPr wrap="square" rtlCol="0">
            <a:spAutoFit/>
          </a:bodyPr>
          <a:lstStyle/>
          <a:p>
            <a:pPr algn="ctr"/>
            <a:r>
              <a:rPr lang="el-GR" dirty="0"/>
              <a:t>Επιλέξτε αν επιθυμείτε υποβολή εργασιών μετά την ημερομηνία λήξης</a:t>
            </a:r>
            <a:r>
              <a:rPr lang="en-US" dirty="0"/>
              <a:t> –</a:t>
            </a:r>
            <a:r>
              <a:rPr lang="el-GR" dirty="0"/>
              <a:t>αν θέλετε να δημιουργηθεί </a:t>
            </a:r>
            <a:r>
              <a:rPr lang="en-US" dirty="0"/>
              <a:t>Originality Report- </a:t>
            </a:r>
            <a:r>
              <a:rPr lang="el-GR" dirty="0"/>
              <a:t>αν γίνει υποβολή εργασίας περισσότερες από μία φορά (</a:t>
            </a:r>
            <a:r>
              <a:rPr lang="en-US" dirty="0"/>
              <a:t>overwrite reports) </a:t>
            </a:r>
            <a:r>
              <a:rPr lang="el-GR" dirty="0"/>
              <a:t>ή</a:t>
            </a:r>
            <a:r>
              <a:rPr lang="en-US" dirty="0"/>
              <a:t> (first report is final)</a:t>
            </a:r>
            <a:r>
              <a:rPr lang="el-GR" dirty="0"/>
              <a:t> – αν αποκλείετε  τη βιβλιογραφία και το κείμενο που βρίσκεται μέσα σε </a:t>
            </a:r>
            <a:r>
              <a:rPr lang="en-US" dirty="0"/>
              <a:t>quotes</a:t>
            </a:r>
            <a:r>
              <a:rPr lang="el-GR" dirty="0"/>
              <a:t> από έλεγχο λογοκλοπής.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576064"/>
          </a:xfrm>
        </p:spPr>
        <p:txBody>
          <a:bodyPr>
            <a:normAutofit fontScale="90000"/>
          </a:bodyPr>
          <a:lstStyle/>
          <a:p>
            <a:r>
              <a:rPr lang="el-GR" sz="3200" dirty="0"/>
              <a:t>Ολοκλήρωση πεδίων εργασίας</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836712"/>
            <a:ext cx="9144000" cy="4536976"/>
          </a:xfrm>
          <a:prstGeom prst="rect">
            <a:avLst/>
          </a:prstGeom>
          <a:noFill/>
          <a:ln w="9525">
            <a:noFill/>
            <a:miter lim="800000"/>
            <a:headEnd/>
            <a:tailEnd/>
          </a:ln>
        </p:spPr>
      </p:pic>
      <p:sp>
        <p:nvSpPr>
          <p:cNvPr id="4" name="3 - TextBox"/>
          <p:cNvSpPr txBox="1"/>
          <p:nvPr/>
        </p:nvSpPr>
        <p:spPr>
          <a:xfrm>
            <a:off x="1547664" y="6021288"/>
            <a:ext cx="5099869" cy="369332"/>
          </a:xfrm>
          <a:prstGeom prst="rect">
            <a:avLst/>
          </a:prstGeom>
          <a:noFill/>
        </p:spPr>
        <p:txBody>
          <a:bodyPr wrap="square" rtlCol="0">
            <a:spAutoFit/>
          </a:bodyPr>
          <a:lstStyle/>
          <a:p>
            <a:pPr algn="ctr"/>
            <a:r>
              <a:rPr lang="en-US" dirty="0">
                <a:solidFill>
                  <a:srgbClr val="FF0000"/>
                </a:solidFill>
              </a:rPr>
              <a:t> </a:t>
            </a:r>
            <a:endParaRPr lang="el-GR" dirty="0">
              <a:solidFill>
                <a:srgbClr val="FF0000"/>
              </a:solidFill>
            </a:endParaRPr>
          </a:p>
        </p:txBody>
      </p:sp>
      <p:sp>
        <p:nvSpPr>
          <p:cNvPr id="5" name="4 - TextBox"/>
          <p:cNvSpPr txBox="1"/>
          <p:nvPr/>
        </p:nvSpPr>
        <p:spPr>
          <a:xfrm>
            <a:off x="107504" y="5373216"/>
            <a:ext cx="8640960" cy="1200329"/>
          </a:xfrm>
          <a:prstGeom prst="rect">
            <a:avLst/>
          </a:prstGeom>
          <a:noFill/>
        </p:spPr>
        <p:txBody>
          <a:bodyPr wrap="square" rtlCol="0">
            <a:spAutoFit/>
          </a:bodyPr>
          <a:lstStyle/>
          <a:p>
            <a:pPr algn="ctr"/>
            <a:r>
              <a:rPr lang="el-GR" dirty="0"/>
              <a:t>Επιλέξτε την εξαίρεση σε μικρού μήκους ταιριάσματα -αν επιτρέπετε στους φοιτητές να δουν το </a:t>
            </a:r>
            <a:r>
              <a:rPr lang="en-US" dirty="0"/>
              <a:t>Originality Report</a:t>
            </a:r>
            <a:r>
              <a:rPr lang="el-GR" dirty="0"/>
              <a:t> - ταιριάσματα μετάφρασης  ελληνικού κειμένου σε αγγλικό</a:t>
            </a:r>
            <a:r>
              <a:rPr lang="en-US" dirty="0"/>
              <a:t>-</a:t>
            </a:r>
            <a:r>
              <a:rPr lang="el-GR" b="1" dirty="0">
                <a:solidFill>
                  <a:srgbClr val="FF0000"/>
                </a:solidFill>
              </a:rPr>
              <a:t> ΠΡΟΣΟΧΗ αν θέλετε να αποθηκεύσετε την εργασία στο Καταθετήριο του </a:t>
            </a:r>
            <a:r>
              <a:rPr lang="en-US" b="1" dirty="0" err="1">
                <a:solidFill>
                  <a:srgbClr val="FF0000"/>
                </a:solidFill>
              </a:rPr>
              <a:t>Turnitin</a:t>
            </a:r>
            <a:r>
              <a:rPr lang="en-US" b="1" dirty="0">
                <a:solidFill>
                  <a:srgbClr val="FF0000"/>
                </a:solidFill>
              </a:rPr>
              <a:t> </a:t>
            </a:r>
            <a:r>
              <a:rPr lang="el-GR" b="1" dirty="0">
                <a:solidFill>
                  <a:srgbClr val="FF0000"/>
                </a:solidFill>
              </a:rPr>
              <a:t>ή όχι- </a:t>
            </a:r>
            <a:r>
              <a:rPr lang="el-GR" dirty="0"/>
              <a:t>Σημ.</a:t>
            </a:r>
            <a:r>
              <a:rPr lang="en-US" dirty="0"/>
              <a:t>:</a:t>
            </a:r>
            <a:r>
              <a:rPr lang="el-GR" dirty="0"/>
              <a:t> Οι όροι κατάθεσης εργασιών μπορούν να αλλάξουν. Επιλέξτε </a:t>
            </a:r>
            <a:r>
              <a:rPr lang="en-US" dirty="0"/>
              <a:t>Submit</a:t>
            </a:r>
            <a:r>
              <a:rPr lang="el-GR" dirty="0"/>
              <a:t> .</a:t>
            </a:r>
          </a:p>
        </p:txBody>
      </p:sp>
      <p:cxnSp>
        <p:nvCxnSpPr>
          <p:cNvPr id="7" name="6 - Ευθύγραμμο βέλος σύνδεσης"/>
          <p:cNvCxnSpPr/>
          <p:nvPr/>
        </p:nvCxnSpPr>
        <p:spPr>
          <a:xfrm flipH="1">
            <a:off x="3635896" y="3284984"/>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64704"/>
          </a:xfrm>
        </p:spPr>
        <p:txBody>
          <a:bodyPr>
            <a:normAutofit/>
          </a:bodyPr>
          <a:lstStyle/>
          <a:p>
            <a:r>
              <a:rPr lang="el-GR" sz="3200" dirty="0"/>
              <a:t>Ανάρτηση πτυχιακής εργασίας</a:t>
            </a:r>
          </a:p>
        </p:txBody>
      </p:sp>
      <p:pic>
        <p:nvPicPr>
          <p:cNvPr id="2051" name="Picture 3"/>
          <p:cNvPicPr>
            <a:picLocks noGrp="1" noChangeAspect="1" noChangeArrowheads="1"/>
          </p:cNvPicPr>
          <p:nvPr>
            <p:ph idx="1"/>
          </p:nvPr>
        </p:nvPicPr>
        <p:blipFill>
          <a:blip r:embed="rId2" cstate="print"/>
          <a:stretch>
            <a:fillRect/>
          </a:stretch>
        </p:blipFill>
        <p:spPr bwMode="auto">
          <a:xfrm>
            <a:off x="0" y="908721"/>
            <a:ext cx="9144000" cy="5040560"/>
          </a:xfrm>
          <a:prstGeom prst="rect">
            <a:avLst/>
          </a:prstGeom>
          <a:noFill/>
          <a:ln w="9525">
            <a:noFill/>
            <a:miter lim="800000"/>
            <a:headEnd/>
            <a:tailEnd/>
          </a:ln>
        </p:spPr>
      </p:pic>
      <p:sp>
        <p:nvSpPr>
          <p:cNvPr id="7" name="6 - TextBox"/>
          <p:cNvSpPr txBox="1"/>
          <p:nvPr/>
        </p:nvSpPr>
        <p:spPr>
          <a:xfrm>
            <a:off x="179512" y="6165304"/>
            <a:ext cx="8856984" cy="369332"/>
          </a:xfrm>
          <a:prstGeom prst="rect">
            <a:avLst/>
          </a:prstGeom>
          <a:noFill/>
        </p:spPr>
        <p:txBody>
          <a:bodyPr wrap="square" rtlCol="0">
            <a:spAutoFit/>
          </a:bodyPr>
          <a:lstStyle/>
          <a:p>
            <a:pPr algn="ctr"/>
            <a:r>
              <a:rPr lang="el-GR" dirty="0"/>
              <a:t>Ως καθηγητής επιλέγετε το Μάθημα που έχετε ήδη δημιουργήσει.  </a:t>
            </a:r>
          </a:p>
        </p:txBody>
      </p:sp>
      <p:cxnSp>
        <p:nvCxnSpPr>
          <p:cNvPr id="9" name="8 - Ευθύγραμμο βέλος σύνδεσης"/>
          <p:cNvCxnSpPr/>
          <p:nvPr/>
        </p:nvCxnSpPr>
        <p:spPr>
          <a:xfrm flipV="1">
            <a:off x="611560" y="3356992"/>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48072"/>
          </a:xfrm>
        </p:spPr>
        <p:txBody>
          <a:bodyPr>
            <a:normAutofit/>
          </a:bodyPr>
          <a:lstStyle/>
          <a:p>
            <a:r>
              <a:rPr lang="el-GR" sz="3200" dirty="0"/>
              <a:t>Ανάρτηση πτυχιακής εργασίας </a:t>
            </a:r>
          </a:p>
        </p:txBody>
      </p:sp>
      <p:pic>
        <p:nvPicPr>
          <p:cNvPr id="11266" name="Picture 2" descr="C:\Users\variaka\Pictures\Χωρίς τίτλο12.png"/>
          <p:cNvPicPr>
            <a:picLocks noGrp="1" noChangeAspect="1" noChangeArrowheads="1"/>
          </p:cNvPicPr>
          <p:nvPr>
            <p:ph idx="1"/>
          </p:nvPr>
        </p:nvPicPr>
        <p:blipFill>
          <a:blip r:embed="rId3" cstate="print"/>
          <a:stretch>
            <a:fillRect/>
          </a:stretch>
        </p:blipFill>
        <p:spPr bwMode="auto">
          <a:xfrm>
            <a:off x="0" y="980728"/>
            <a:ext cx="9144000" cy="4824536"/>
          </a:xfrm>
          <a:prstGeom prst="rect">
            <a:avLst/>
          </a:prstGeom>
          <a:noFill/>
        </p:spPr>
      </p:pic>
      <p:sp>
        <p:nvSpPr>
          <p:cNvPr id="4" name="3 - TextBox"/>
          <p:cNvSpPr txBox="1"/>
          <p:nvPr/>
        </p:nvSpPr>
        <p:spPr>
          <a:xfrm>
            <a:off x="179512" y="5805264"/>
            <a:ext cx="8496944" cy="923330"/>
          </a:xfrm>
          <a:prstGeom prst="rect">
            <a:avLst/>
          </a:prstGeom>
          <a:noFill/>
        </p:spPr>
        <p:txBody>
          <a:bodyPr wrap="square" rtlCol="0">
            <a:spAutoFit/>
          </a:bodyPr>
          <a:lstStyle/>
          <a:p>
            <a:pPr algn="ctr"/>
            <a:r>
              <a:rPr lang="el-GR" dirty="0"/>
              <a:t>Μεταφέρεστε στη σελίδα που εμφανίζονται τα</a:t>
            </a:r>
            <a:r>
              <a:rPr lang="en-US" dirty="0"/>
              <a:t>Assignments </a:t>
            </a:r>
            <a:r>
              <a:rPr lang="el-GR" dirty="0"/>
              <a:t>που έχετε δημιουργήσει. Από το </a:t>
            </a:r>
            <a:r>
              <a:rPr lang="en-US" dirty="0"/>
              <a:t>View </a:t>
            </a:r>
            <a:r>
              <a:rPr lang="el-GR" dirty="0"/>
              <a:t>ή το </a:t>
            </a:r>
            <a:r>
              <a:rPr lang="en-US" dirty="0"/>
              <a:t>More actions</a:t>
            </a:r>
            <a:r>
              <a:rPr lang="el-GR" dirty="0"/>
              <a:t> αναρτούμε εργασία.  Σημ.</a:t>
            </a:r>
            <a:r>
              <a:rPr lang="en-US" dirty="0"/>
              <a:t>:</a:t>
            </a:r>
            <a:r>
              <a:rPr lang="el-GR" dirty="0"/>
              <a:t>Από το </a:t>
            </a:r>
            <a:r>
              <a:rPr lang="en-US" dirty="0"/>
              <a:t>View</a:t>
            </a:r>
            <a:r>
              <a:rPr lang="el-GR" dirty="0"/>
              <a:t> μπορείτε να δείτε αργότερα όλες τις πτυχιακές που έχετε αναρτήσει.</a:t>
            </a:r>
          </a:p>
        </p:txBody>
      </p:sp>
      <p:cxnSp>
        <p:nvCxnSpPr>
          <p:cNvPr id="7" name="6 - Ευθύγραμμο βέλος σύνδεσης"/>
          <p:cNvCxnSpPr/>
          <p:nvPr/>
        </p:nvCxnSpPr>
        <p:spPr>
          <a:xfrm flipH="1">
            <a:off x="755576" y="3284984"/>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flipH="1">
            <a:off x="827584" y="4149080"/>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H="1">
            <a:off x="5796136" y="4149080"/>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flipH="1">
            <a:off x="6876256" y="4149080"/>
            <a:ext cx="21602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48072"/>
          </a:xfrm>
        </p:spPr>
        <p:txBody>
          <a:bodyPr>
            <a:normAutofit/>
          </a:bodyPr>
          <a:lstStyle/>
          <a:p>
            <a:r>
              <a:rPr lang="el-GR" sz="3200" dirty="0"/>
              <a:t>Ανάρτηση πτυχιακής εργασίας</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0" y="908720"/>
            <a:ext cx="9144000" cy="5112567"/>
          </a:xfrm>
          <a:prstGeom prst="rect">
            <a:avLst/>
          </a:prstGeom>
          <a:noFill/>
          <a:ln w="9525">
            <a:noFill/>
            <a:miter lim="800000"/>
            <a:headEnd/>
            <a:tailEnd/>
          </a:ln>
        </p:spPr>
      </p:pic>
      <p:sp>
        <p:nvSpPr>
          <p:cNvPr id="6" name="5 - TextBox"/>
          <p:cNvSpPr txBox="1"/>
          <p:nvPr/>
        </p:nvSpPr>
        <p:spPr>
          <a:xfrm>
            <a:off x="251520" y="6093296"/>
            <a:ext cx="8496944" cy="646331"/>
          </a:xfrm>
          <a:prstGeom prst="rect">
            <a:avLst/>
          </a:prstGeom>
          <a:noFill/>
        </p:spPr>
        <p:txBody>
          <a:bodyPr wrap="square" rtlCol="0">
            <a:spAutoFit/>
          </a:bodyPr>
          <a:lstStyle/>
          <a:p>
            <a:pPr algn="ctr"/>
            <a:r>
              <a:rPr lang="el-GR" dirty="0"/>
              <a:t>Επιβεβαιώνετε το τίτλο του Μαθήματος και της εργασίας</a:t>
            </a:r>
            <a:r>
              <a:rPr lang="en-US" dirty="0"/>
              <a:t> </a:t>
            </a:r>
            <a:r>
              <a:rPr lang="el-GR" dirty="0"/>
              <a:t>στα πλαίσια της οποίας θα αναρτήσετε την πτυχιακή εργασία. Στη συνέχεια επιλέγετε </a:t>
            </a:r>
            <a:r>
              <a:rPr lang="en-US" dirty="0"/>
              <a:t>Submit File</a:t>
            </a:r>
            <a:r>
              <a:rPr lang="el-GR" dirty="0"/>
              <a:t>. </a:t>
            </a:r>
          </a:p>
        </p:txBody>
      </p:sp>
      <p:cxnSp>
        <p:nvCxnSpPr>
          <p:cNvPr id="12" name="11 - Ευθύγραμμο βέλος σύνδεσης"/>
          <p:cNvCxnSpPr/>
          <p:nvPr/>
        </p:nvCxnSpPr>
        <p:spPr>
          <a:xfrm flipV="1">
            <a:off x="251520" y="3212976"/>
            <a:ext cx="21602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H="1" flipV="1">
            <a:off x="1547664" y="2276872"/>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517632" cy="864096"/>
          </a:xfrm>
        </p:spPr>
        <p:txBody>
          <a:bodyPr>
            <a:noAutofit/>
          </a:bodyPr>
          <a:lstStyle/>
          <a:p>
            <a:r>
              <a:rPr lang="el-GR" sz="3200" dirty="0"/>
              <a:t>Ανάρτηση πτυχιακής εργασίας από καθηγητές</a:t>
            </a:r>
          </a:p>
        </p:txBody>
      </p:sp>
      <p:pic>
        <p:nvPicPr>
          <p:cNvPr id="8" name="7 - Θέση περιεχομένου"/>
          <p:cNvPicPr>
            <a:picLocks noGrp="1"/>
          </p:cNvPicPr>
          <p:nvPr>
            <p:ph idx="1"/>
          </p:nvPr>
        </p:nvPicPr>
        <p:blipFill>
          <a:blip r:embed="rId2" cstate="print"/>
          <a:srcRect/>
          <a:stretch>
            <a:fillRect/>
          </a:stretch>
        </p:blipFill>
        <p:spPr bwMode="auto">
          <a:xfrm>
            <a:off x="0" y="1268761"/>
            <a:ext cx="9144000" cy="4392487"/>
          </a:xfrm>
          <a:prstGeom prst="rect">
            <a:avLst/>
          </a:prstGeom>
          <a:noFill/>
          <a:ln w="9525">
            <a:noFill/>
            <a:miter lim="800000"/>
            <a:headEnd/>
            <a:tailEnd/>
          </a:ln>
        </p:spPr>
      </p:pic>
      <p:sp>
        <p:nvSpPr>
          <p:cNvPr id="5" name="4 - TextBox"/>
          <p:cNvSpPr txBox="1"/>
          <p:nvPr/>
        </p:nvSpPr>
        <p:spPr>
          <a:xfrm>
            <a:off x="107504" y="5877272"/>
            <a:ext cx="8928992" cy="923330"/>
          </a:xfrm>
          <a:prstGeom prst="rect">
            <a:avLst/>
          </a:prstGeom>
          <a:noFill/>
        </p:spPr>
        <p:txBody>
          <a:bodyPr wrap="square" rtlCol="0">
            <a:spAutoFit/>
          </a:bodyPr>
          <a:lstStyle/>
          <a:p>
            <a:pPr algn="ctr"/>
            <a:r>
              <a:rPr lang="el-GR" dirty="0"/>
              <a:t>Μπορείτε να αναρτήσετε πτυχιακή ως καθηγητής επιλέγοντας </a:t>
            </a:r>
            <a:r>
              <a:rPr lang="en-US" dirty="0"/>
              <a:t>Non-enrolled student </a:t>
            </a:r>
            <a:r>
              <a:rPr lang="el-GR" dirty="0"/>
              <a:t>και μεταφορτώνετε την εργασία από τον υπολογιστή σας, το </a:t>
            </a:r>
            <a:r>
              <a:rPr lang="en-US" dirty="0" err="1"/>
              <a:t>Dropbox</a:t>
            </a:r>
            <a:r>
              <a:rPr lang="en-US" dirty="0"/>
              <a:t> </a:t>
            </a:r>
            <a:r>
              <a:rPr lang="el-GR" dirty="0"/>
              <a:t>ή το </a:t>
            </a:r>
            <a:r>
              <a:rPr lang="en-US" dirty="0"/>
              <a:t>Google Drive</a:t>
            </a:r>
            <a:r>
              <a:rPr lang="el-GR" dirty="0"/>
              <a:t> και </a:t>
            </a:r>
            <a:r>
              <a:rPr lang="en-US" dirty="0"/>
              <a:t> </a:t>
            </a:r>
            <a:r>
              <a:rPr lang="el-GR" dirty="0"/>
              <a:t>τέλος επιλέγετε </a:t>
            </a:r>
            <a:r>
              <a:rPr lang="en-US" dirty="0"/>
              <a:t>Upload</a:t>
            </a:r>
            <a:endParaRPr lang="el-GR" dirty="0"/>
          </a:p>
        </p:txBody>
      </p:sp>
      <p:cxnSp>
        <p:nvCxnSpPr>
          <p:cNvPr id="12" name="11 - Ευθύγραμμο βέλος σύνδεσης"/>
          <p:cNvCxnSpPr/>
          <p:nvPr/>
        </p:nvCxnSpPr>
        <p:spPr>
          <a:xfrm flipH="1">
            <a:off x="3275856" y="263691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Autofit/>
          </a:bodyPr>
          <a:lstStyle/>
          <a:p>
            <a:r>
              <a:rPr lang="el-GR" sz="3600" dirty="0"/>
              <a:t>Ποιοι λόγοι ωθούν τους φοιτητές στον πλαγιαρισμό</a:t>
            </a:r>
          </a:p>
        </p:txBody>
      </p:sp>
      <p:sp>
        <p:nvSpPr>
          <p:cNvPr id="6" name="5 - Θέση περιεχομένου"/>
          <p:cNvSpPr>
            <a:spLocks noGrp="1"/>
          </p:cNvSpPr>
          <p:nvPr>
            <p:ph idx="1"/>
          </p:nvPr>
        </p:nvSpPr>
        <p:spPr/>
        <p:txBody>
          <a:bodyPr>
            <a:normAutofit fontScale="92500" lnSpcReduction="20000"/>
          </a:bodyPr>
          <a:lstStyle/>
          <a:p>
            <a:r>
              <a:rPr lang="el-GR" sz="2800" dirty="0"/>
              <a:t>Δε θέλουν να μάθουν, θέλουν να περάσουν το μάθημα: 81% - </a:t>
            </a:r>
            <a:endParaRPr lang="en-US" sz="2800" dirty="0"/>
          </a:p>
          <a:p>
            <a:r>
              <a:rPr lang="el-GR" sz="2800" dirty="0"/>
              <a:t>Θεωρούν ότι ο καθηγητής τους δεν ενδιαφέρεται: 68% - </a:t>
            </a:r>
            <a:endParaRPr lang="en-US" sz="2800" dirty="0"/>
          </a:p>
          <a:p>
            <a:r>
              <a:rPr lang="el-GR" sz="2800" dirty="0"/>
              <a:t>Είναι τόσο εύκολο να κάνεις </a:t>
            </a:r>
            <a:r>
              <a:rPr lang="el-GR" sz="2800" dirty="0" err="1"/>
              <a:t>cut</a:t>
            </a:r>
            <a:r>
              <a:rPr lang="el-GR" sz="2800" dirty="0"/>
              <a:t> </a:t>
            </a:r>
            <a:r>
              <a:rPr lang="el-GR" sz="2800" dirty="0" err="1"/>
              <a:t>and</a:t>
            </a:r>
            <a:r>
              <a:rPr lang="el-GR" sz="2800" dirty="0"/>
              <a:t> </a:t>
            </a:r>
            <a:r>
              <a:rPr lang="el-GR" sz="2800" dirty="0" err="1"/>
              <a:t>paste</a:t>
            </a:r>
            <a:r>
              <a:rPr lang="el-GR" sz="2800" dirty="0"/>
              <a:t>: 67% … </a:t>
            </a:r>
            <a:endParaRPr lang="en-US" sz="2800" dirty="0"/>
          </a:p>
          <a:p>
            <a:r>
              <a:rPr lang="el-GR" sz="2800" dirty="0"/>
              <a:t>Είναι τόσο εύκολο να το «</a:t>
            </a:r>
            <a:r>
              <a:rPr lang="el-GR" sz="2800" dirty="0" err="1"/>
              <a:t>γκουγκλάρεις</a:t>
            </a:r>
            <a:r>
              <a:rPr lang="el-GR" sz="2800" dirty="0"/>
              <a:t>»</a:t>
            </a:r>
            <a:endParaRPr lang="en-US" sz="2800" dirty="0"/>
          </a:p>
          <a:p>
            <a:pPr>
              <a:buNone/>
            </a:pPr>
            <a:r>
              <a:rPr lang="el-GR" sz="2800" dirty="0"/>
              <a:t>Ερευνητικό έργο: </a:t>
            </a:r>
            <a:r>
              <a:rPr lang="en-US" sz="2800" dirty="0"/>
              <a:t>IPPHEAE .www.ippheae.eu</a:t>
            </a:r>
            <a:endParaRPr lang="el-G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sz="3600" dirty="0"/>
              <a:t>Αποδεικτικό ανάρτησης εργασίας</a:t>
            </a:r>
          </a:p>
        </p:txBody>
      </p:sp>
      <p:pic>
        <p:nvPicPr>
          <p:cNvPr id="9" name="8 - Θέση περιεχομένου"/>
          <p:cNvPicPr>
            <a:picLocks noGrp="1"/>
          </p:cNvPicPr>
          <p:nvPr>
            <p:ph idx="1"/>
          </p:nvPr>
        </p:nvPicPr>
        <p:blipFill>
          <a:blip r:embed="rId2" cstate="print"/>
          <a:srcRect/>
          <a:stretch>
            <a:fillRect/>
          </a:stretch>
        </p:blipFill>
        <p:spPr bwMode="auto">
          <a:xfrm>
            <a:off x="0" y="1196752"/>
            <a:ext cx="9144000" cy="4680520"/>
          </a:xfrm>
          <a:prstGeom prst="rect">
            <a:avLst/>
          </a:prstGeom>
          <a:noFill/>
          <a:ln w="9525">
            <a:noFill/>
            <a:miter lim="800000"/>
            <a:headEnd/>
            <a:tailEnd/>
          </a:ln>
        </p:spPr>
      </p:pic>
      <p:sp>
        <p:nvSpPr>
          <p:cNvPr id="6" name="5 - TextBox"/>
          <p:cNvSpPr txBox="1"/>
          <p:nvPr/>
        </p:nvSpPr>
        <p:spPr>
          <a:xfrm>
            <a:off x="179512" y="6021288"/>
            <a:ext cx="7603138" cy="646331"/>
          </a:xfrm>
          <a:prstGeom prst="rect">
            <a:avLst/>
          </a:prstGeom>
          <a:noFill/>
        </p:spPr>
        <p:txBody>
          <a:bodyPr wrap="square" rtlCol="0">
            <a:spAutoFit/>
          </a:bodyPr>
          <a:lstStyle/>
          <a:p>
            <a:pPr algn="ctr"/>
            <a:r>
              <a:rPr lang="el-GR" dirty="0"/>
              <a:t>Μετά την ανάρτηση εργασίας  εμφανίζεται ψηφιακό αποδεικτικό ανάρτησης  της εργασίας </a:t>
            </a:r>
            <a:r>
              <a:rPr lang="en-US" dirty="0"/>
              <a:t>work1</a:t>
            </a:r>
            <a:r>
              <a:rPr lang="el-GR" dirty="0"/>
              <a:t>,</a:t>
            </a:r>
            <a:r>
              <a:rPr lang="en-US" dirty="0"/>
              <a:t> </a:t>
            </a:r>
            <a:r>
              <a:rPr lang="el-GR" dirty="0"/>
              <a:t>με </a:t>
            </a:r>
            <a:r>
              <a:rPr lang="en-US" dirty="0"/>
              <a:t>submission</a:t>
            </a:r>
            <a:r>
              <a:rPr lang="el-GR" dirty="0"/>
              <a:t> </a:t>
            </a:r>
            <a:r>
              <a:rPr lang="en-US" dirty="0"/>
              <a:t>ID </a:t>
            </a:r>
            <a:r>
              <a:rPr lang="el-GR" dirty="0"/>
              <a:t>και όνομα φοιτητή.</a:t>
            </a:r>
          </a:p>
        </p:txBody>
      </p:sp>
      <p:cxnSp>
        <p:nvCxnSpPr>
          <p:cNvPr id="7" name="6 - Ευθύγραμμο βέλος σύνδεσης"/>
          <p:cNvCxnSpPr/>
          <p:nvPr/>
        </p:nvCxnSpPr>
        <p:spPr>
          <a:xfrm flipH="1">
            <a:off x="3347864" y="2276872"/>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12968" cy="648072"/>
          </a:xfrm>
        </p:spPr>
        <p:txBody>
          <a:bodyPr>
            <a:normAutofit/>
          </a:bodyPr>
          <a:lstStyle/>
          <a:p>
            <a:r>
              <a:rPr lang="el-GR" sz="3200" dirty="0"/>
              <a:t>Προσθήκη φοιτητών στο </a:t>
            </a:r>
            <a:r>
              <a:rPr lang="en-US" sz="3200" dirty="0"/>
              <a:t>Class</a:t>
            </a:r>
            <a:endParaRPr lang="el-GR"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52736"/>
            <a:ext cx="9144000" cy="4824536"/>
          </a:xfrm>
          <a:prstGeom prst="rect">
            <a:avLst/>
          </a:prstGeom>
          <a:noFill/>
          <a:ln w="9525">
            <a:noFill/>
            <a:miter lim="800000"/>
            <a:headEnd/>
            <a:tailEnd/>
          </a:ln>
        </p:spPr>
      </p:pic>
      <p:sp>
        <p:nvSpPr>
          <p:cNvPr id="5" name="4 - TextBox"/>
          <p:cNvSpPr txBox="1"/>
          <p:nvPr/>
        </p:nvSpPr>
        <p:spPr>
          <a:xfrm>
            <a:off x="179512" y="5949280"/>
            <a:ext cx="8424936" cy="923330"/>
          </a:xfrm>
          <a:prstGeom prst="rect">
            <a:avLst/>
          </a:prstGeom>
          <a:noFill/>
        </p:spPr>
        <p:txBody>
          <a:bodyPr wrap="square" rtlCol="0">
            <a:spAutoFit/>
          </a:bodyPr>
          <a:lstStyle/>
          <a:p>
            <a:pPr algn="ctr"/>
            <a:r>
              <a:rPr lang="el-GR" dirty="0"/>
              <a:t>Αν θέλετε οι φοιτητές σας να αναρτήσουν πτυχιακές</a:t>
            </a:r>
            <a:r>
              <a:rPr lang="en-US" dirty="0"/>
              <a:t>,</a:t>
            </a:r>
            <a:r>
              <a:rPr lang="el-GR" dirty="0"/>
              <a:t> θα πρέπει να τους</a:t>
            </a:r>
            <a:r>
              <a:rPr lang="en-US" dirty="0"/>
              <a:t> </a:t>
            </a:r>
            <a:r>
              <a:rPr lang="el-GR" dirty="0"/>
              <a:t>προσθέσετε στο αντίστοιχο  </a:t>
            </a:r>
            <a:r>
              <a:rPr lang="en-US" dirty="0"/>
              <a:t>Class</a:t>
            </a:r>
            <a:r>
              <a:rPr lang="el-GR" dirty="0"/>
              <a:t> επιλέγοντας τη καρτέλα </a:t>
            </a:r>
            <a:r>
              <a:rPr lang="en-US" dirty="0"/>
              <a:t>Students </a:t>
            </a:r>
            <a:r>
              <a:rPr lang="el-GR" dirty="0"/>
              <a:t>και κατόπιν </a:t>
            </a:r>
            <a:r>
              <a:rPr lang="en-US" dirty="0"/>
              <a:t>Add Student </a:t>
            </a:r>
            <a:r>
              <a:rPr lang="el-GR" dirty="0"/>
              <a:t>ή </a:t>
            </a:r>
            <a:r>
              <a:rPr lang="en-US" dirty="0"/>
              <a:t>Upload Student List </a:t>
            </a:r>
            <a:r>
              <a:rPr lang="el-GR" dirty="0"/>
              <a:t>για μαζική προσθήκη φοιτητών από λίστα.</a:t>
            </a:r>
          </a:p>
        </p:txBody>
      </p:sp>
      <p:cxnSp>
        <p:nvCxnSpPr>
          <p:cNvPr id="7" name="6 - Ευθύγραμμο βέλος σύνδεσης"/>
          <p:cNvCxnSpPr/>
          <p:nvPr/>
        </p:nvCxnSpPr>
        <p:spPr>
          <a:xfrm flipV="1">
            <a:off x="6948264" y="1196752"/>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H="1">
            <a:off x="1763688" y="4005064"/>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H="1">
            <a:off x="1475656" y="1412776"/>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5436096" y="3645024"/>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576064"/>
          </a:xfrm>
        </p:spPr>
        <p:txBody>
          <a:bodyPr>
            <a:normAutofit/>
          </a:bodyPr>
          <a:lstStyle/>
          <a:p>
            <a:r>
              <a:rPr lang="el-GR" sz="2800" dirty="0"/>
              <a:t>Προσθήκη φοιτητών στο </a:t>
            </a:r>
            <a:r>
              <a:rPr lang="en-US" sz="2800" dirty="0"/>
              <a:t>Class</a:t>
            </a:r>
            <a:endParaRPr lang="el-GR" sz="2800" dirty="0"/>
          </a:p>
        </p:txBody>
      </p:sp>
      <p:sp>
        <p:nvSpPr>
          <p:cNvPr id="12" name="11 - Θέση περιεχομένου"/>
          <p:cNvSpPr>
            <a:spLocks noGrp="1"/>
          </p:cNvSpPr>
          <p:nvPr>
            <p:ph idx="1"/>
          </p:nvPr>
        </p:nvSpPr>
        <p:spPr>
          <a:xfrm>
            <a:off x="539552" y="1412776"/>
            <a:ext cx="8229600" cy="4709160"/>
          </a:xfrm>
        </p:spPr>
        <p:txBody>
          <a:bodyPr/>
          <a:lstStyle/>
          <a:p>
            <a:endParaRPr lang="el-GR" dirty="0"/>
          </a:p>
        </p:txBody>
      </p:sp>
      <p:sp>
        <p:nvSpPr>
          <p:cNvPr id="4" name="3 - TextBox"/>
          <p:cNvSpPr txBox="1"/>
          <p:nvPr/>
        </p:nvSpPr>
        <p:spPr>
          <a:xfrm>
            <a:off x="2627784" y="6597352"/>
            <a:ext cx="184731" cy="369332"/>
          </a:xfrm>
          <a:prstGeom prst="rect">
            <a:avLst/>
          </a:prstGeom>
          <a:noFill/>
        </p:spPr>
        <p:txBody>
          <a:bodyPr wrap="none" rtlCol="0">
            <a:spAutoFit/>
          </a:bodyPr>
          <a:lstStyle/>
          <a:p>
            <a:endParaRPr lang="el-GR" dirty="0"/>
          </a:p>
        </p:txBody>
      </p:sp>
      <p:cxnSp>
        <p:nvCxnSpPr>
          <p:cNvPr id="7" name="6 - Ευθύγραμμο βέλος σύνδεσης"/>
          <p:cNvCxnSpPr/>
          <p:nvPr/>
        </p:nvCxnSpPr>
        <p:spPr>
          <a:xfrm flipH="1">
            <a:off x="2411760" y="2636912"/>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H="1">
            <a:off x="2339752" y="5229200"/>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 y="1124744"/>
            <a:ext cx="9143999" cy="4968552"/>
          </a:xfrm>
          <a:prstGeom prst="rect">
            <a:avLst/>
          </a:prstGeom>
          <a:noFill/>
          <a:ln w="9525">
            <a:noFill/>
            <a:miter lim="800000"/>
            <a:headEnd/>
            <a:tailEnd/>
          </a:ln>
        </p:spPr>
      </p:pic>
      <p:sp>
        <p:nvSpPr>
          <p:cNvPr id="13" name="12 - TextBox"/>
          <p:cNvSpPr txBox="1"/>
          <p:nvPr/>
        </p:nvSpPr>
        <p:spPr>
          <a:xfrm>
            <a:off x="323528" y="6165304"/>
            <a:ext cx="8568952" cy="646331"/>
          </a:xfrm>
          <a:prstGeom prst="rect">
            <a:avLst/>
          </a:prstGeom>
          <a:noFill/>
        </p:spPr>
        <p:txBody>
          <a:bodyPr wrap="square" rtlCol="0">
            <a:spAutoFit/>
          </a:bodyPr>
          <a:lstStyle/>
          <a:p>
            <a:pPr algn="ctr"/>
            <a:r>
              <a:rPr lang="el-GR" dirty="0"/>
              <a:t>Ο φοιτητής που προστίθεται ενημερώνεται μέσω </a:t>
            </a:r>
            <a:r>
              <a:rPr lang="en-US" dirty="0"/>
              <a:t>e-mail </a:t>
            </a:r>
            <a:r>
              <a:rPr lang="el-GR" dirty="0"/>
              <a:t> από το </a:t>
            </a:r>
            <a:r>
              <a:rPr lang="en-US" dirty="0" err="1"/>
              <a:t>turnitin</a:t>
            </a:r>
            <a:r>
              <a:rPr lang="en-US" dirty="0"/>
              <a:t> </a:t>
            </a:r>
            <a:r>
              <a:rPr lang="el-GR" dirty="0"/>
              <a:t>και ακολουθεί τις οδηγίες για δημιουργία προφίλ</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200" dirty="0"/>
              <a:t>Δελτίο Λογοκλοπής</a:t>
            </a:r>
            <a:r>
              <a:rPr lang="en-US" sz="3200" dirty="0"/>
              <a:t> -</a:t>
            </a:r>
            <a:r>
              <a:rPr lang="el-GR" sz="3200" dirty="0"/>
              <a:t> </a:t>
            </a:r>
            <a:r>
              <a:rPr lang="en-US" sz="3200" dirty="0"/>
              <a:t>Originality report</a:t>
            </a:r>
            <a:endParaRPr lang="el-GR"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764704"/>
            <a:ext cx="9144000" cy="4968552"/>
          </a:xfrm>
          <a:prstGeom prst="rect">
            <a:avLst/>
          </a:prstGeom>
          <a:noFill/>
          <a:ln w="9525">
            <a:noFill/>
            <a:miter lim="800000"/>
            <a:headEnd/>
            <a:tailEnd/>
          </a:ln>
        </p:spPr>
      </p:pic>
      <p:sp>
        <p:nvSpPr>
          <p:cNvPr id="5" name="4 - TextBox"/>
          <p:cNvSpPr txBox="1"/>
          <p:nvPr/>
        </p:nvSpPr>
        <p:spPr>
          <a:xfrm>
            <a:off x="179512" y="5877272"/>
            <a:ext cx="8568952" cy="923330"/>
          </a:xfrm>
          <a:prstGeom prst="rect">
            <a:avLst/>
          </a:prstGeom>
          <a:noFill/>
        </p:spPr>
        <p:txBody>
          <a:bodyPr wrap="square" rtlCol="0">
            <a:spAutoFit/>
          </a:bodyPr>
          <a:lstStyle/>
          <a:p>
            <a:pPr algn="ctr"/>
            <a:r>
              <a:rPr lang="el-GR" dirty="0"/>
              <a:t>Λίγα λεπτά μετά την ανάρτηση είναι διαθέσιμο το </a:t>
            </a:r>
            <a:r>
              <a:rPr lang="en-US" dirty="0"/>
              <a:t>Similarity </a:t>
            </a:r>
            <a:r>
              <a:rPr lang="el-GR" dirty="0"/>
              <a:t>με το αποτέλεσμα λογοκλοπής σε αριθμητικό ποσοστό. Αν γίνει </a:t>
            </a:r>
            <a:r>
              <a:rPr lang="el-GR" dirty="0" err="1"/>
              <a:t>επανα</a:t>
            </a:r>
            <a:r>
              <a:rPr lang="el-GR" dirty="0"/>
              <a:t>-υποβολή της πτυχιακής το χρώμα θα είναι γκρι και ο χρόνος που θα χρειαστεί για έκδοση νέου </a:t>
            </a:r>
            <a:r>
              <a:rPr lang="en-US" dirty="0"/>
              <a:t>Similarity</a:t>
            </a:r>
            <a:r>
              <a:rPr lang="el-GR" dirty="0"/>
              <a:t> θα είναι 24 ώρες. </a:t>
            </a:r>
          </a:p>
        </p:txBody>
      </p:sp>
      <p:cxnSp>
        <p:nvCxnSpPr>
          <p:cNvPr id="7" name="6 - Ευθύγραμμο βέλος σύνδεσης"/>
          <p:cNvCxnSpPr/>
          <p:nvPr/>
        </p:nvCxnSpPr>
        <p:spPr>
          <a:xfrm flipH="1">
            <a:off x="4716016" y="2780928"/>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648072"/>
          </a:xfrm>
        </p:spPr>
        <p:txBody>
          <a:bodyPr>
            <a:normAutofit/>
          </a:bodyPr>
          <a:lstStyle/>
          <a:p>
            <a:r>
              <a:rPr lang="en-US" sz="3200" dirty="0"/>
              <a:t>Originality Report</a:t>
            </a:r>
            <a:endParaRPr lang="el-G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692696"/>
            <a:ext cx="9144000" cy="5184577"/>
          </a:xfrm>
          <a:prstGeom prst="rect">
            <a:avLst/>
          </a:prstGeom>
          <a:noFill/>
          <a:ln w="9525">
            <a:noFill/>
            <a:miter lim="800000"/>
            <a:headEnd/>
            <a:tailEnd/>
          </a:ln>
        </p:spPr>
      </p:pic>
      <p:sp>
        <p:nvSpPr>
          <p:cNvPr id="5" name="4 - TextBox"/>
          <p:cNvSpPr txBox="1"/>
          <p:nvPr/>
        </p:nvSpPr>
        <p:spPr>
          <a:xfrm>
            <a:off x="251520" y="5877272"/>
            <a:ext cx="8424936" cy="923330"/>
          </a:xfrm>
          <a:prstGeom prst="rect">
            <a:avLst/>
          </a:prstGeom>
          <a:noFill/>
        </p:spPr>
        <p:txBody>
          <a:bodyPr wrap="square" rtlCol="0">
            <a:spAutoFit/>
          </a:bodyPr>
          <a:lstStyle/>
          <a:p>
            <a:pPr algn="ctr"/>
            <a:r>
              <a:rPr lang="el-GR" dirty="0"/>
              <a:t>Πατώντας στο </a:t>
            </a:r>
            <a:r>
              <a:rPr lang="en-US" dirty="0"/>
              <a:t>Similarity </a:t>
            </a:r>
            <a:r>
              <a:rPr lang="el-GR" dirty="0"/>
              <a:t>εμφανίζεται το </a:t>
            </a:r>
            <a:r>
              <a:rPr lang="en-US" dirty="0"/>
              <a:t>Originality report, </a:t>
            </a:r>
            <a:r>
              <a:rPr lang="el-GR" dirty="0"/>
              <a:t> το αναλυτικό δελτίο λογοκλοπής. Εμφάνιση λίστας πηγών &amp; ποσοστών λογοκλοπής</a:t>
            </a:r>
            <a:r>
              <a:rPr lang="en-US" dirty="0"/>
              <a:t>-</a:t>
            </a:r>
            <a:r>
              <a:rPr lang="el-GR" dirty="0"/>
              <a:t>Φίλτρα με πολλές επιλογές εξαίρεσης</a:t>
            </a:r>
            <a:r>
              <a:rPr lang="en-US" dirty="0"/>
              <a:t>-</a:t>
            </a:r>
            <a:r>
              <a:rPr lang="el-GR" dirty="0"/>
              <a:t> Κατέβασμα αρχείων-</a:t>
            </a:r>
            <a:r>
              <a:rPr lang="en-US" dirty="0"/>
              <a:t> </a:t>
            </a:r>
            <a:r>
              <a:rPr lang="el-GR" dirty="0"/>
              <a:t>Πληροφορίες κατάθεσης</a:t>
            </a:r>
            <a:r>
              <a:rPr lang="en-US" dirty="0"/>
              <a:t>.</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noAutofit/>
          </a:bodyPr>
          <a:lstStyle/>
          <a:p>
            <a:r>
              <a:rPr lang="el-GR" sz="3200" dirty="0"/>
              <a:t>Αναλυτική εμφάνιση πηγής</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0" y="764704"/>
            <a:ext cx="9144000" cy="5246043"/>
          </a:xfrm>
          <a:prstGeom prst="rect">
            <a:avLst/>
          </a:prstGeom>
          <a:noFill/>
          <a:ln w="9525">
            <a:noFill/>
            <a:miter lim="800000"/>
            <a:headEnd/>
            <a:tailEnd/>
          </a:ln>
        </p:spPr>
      </p:pic>
      <p:sp>
        <p:nvSpPr>
          <p:cNvPr id="5" name="4 - TextBox"/>
          <p:cNvSpPr txBox="1"/>
          <p:nvPr/>
        </p:nvSpPr>
        <p:spPr>
          <a:xfrm>
            <a:off x="179512" y="6021288"/>
            <a:ext cx="8352928" cy="923330"/>
          </a:xfrm>
          <a:prstGeom prst="rect">
            <a:avLst/>
          </a:prstGeom>
          <a:noFill/>
        </p:spPr>
        <p:txBody>
          <a:bodyPr wrap="square" rtlCol="0">
            <a:spAutoFit/>
          </a:bodyPr>
          <a:lstStyle/>
          <a:p>
            <a:pPr algn="ctr"/>
            <a:r>
              <a:rPr lang="el-GR" dirty="0"/>
              <a:t>Από το </a:t>
            </a:r>
            <a:r>
              <a:rPr lang="en-US" dirty="0"/>
              <a:t>Match Overview </a:t>
            </a:r>
            <a:r>
              <a:rPr lang="el-GR" dirty="0"/>
              <a:t>επιλέξτε μια πηγή ή πατήστε πάνω στον αριθμό στο κείμενο. Θα εμφανιστεί σε πλαίσιο το κείμενο λογοκλοπής  καθώς και η πλήρη εμφάνιση της πηγής στο διαδίκτυο επιλέγοντας μέσα από το πλαίσιο </a:t>
            </a:r>
            <a:r>
              <a:rPr lang="en-US" dirty="0"/>
              <a:t>full source view.</a:t>
            </a:r>
            <a:endParaRPr lang="el-GR" dirty="0"/>
          </a:p>
        </p:txBody>
      </p:sp>
      <p:cxnSp>
        <p:nvCxnSpPr>
          <p:cNvPr id="9" name="8 - Ευθύγραμμο βέλος σύνδεσης"/>
          <p:cNvCxnSpPr/>
          <p:nvPr/>
        </p:nvCxnSpPr>
        <p:spPr>
          <a:xfrm flipV="1">
            <a:off x="6588224" y="3645024"/>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flipV="1">
            <a:off x="899592" y="5157192"/>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5940152" y="1916832"/>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l-GR" sz="3600" dirty="0"/>
              <a:t>Εξαίρεση πηγών</a:t>
            </a:r>
            <a:r>
              <a:rPr lang="en-US" sz="3600" dirty="0"/>
              <a:t> </a:t>
            </a:r>
            <a:endParaRPr lang="el-GR"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764704"/>
            <a:ext cx="9144000" cy="4896544"/>
          </a:xfrm>
          <a:prstGeom prst="rect">
            <a:avLst/>
          </a:prstGeom>
          <a:noFill/>
          <a:ln w="9525">
            <a:noFill/>
            <a:miter lim="800000"/>
            <a:headEnd/>
            <a:tailEnd/>
          </a:ln>
        </p:spPr>
      </p:pic>
      <p:cxnSp>
        <p:nvCxnSpPr>
          <p:cNvPr id="18" name="17 - Ευθύγραμμο βέλος σύνδεσης"/>
          <p:cNvCxnSpPr/>
          <p:nvPr/>
        </p:nvCxnSpPr>
        <p:spPr>
          <a:xfrm>
            <a:off x="6228184" y="3429000"/>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a:off x="6516216" y="4725144"/>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a:off x="5796136" y="1988840"/>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0" y="5949280"/>
            <a:ext cx="9036496" cy="646331"/>
          </a:xfrm>
          <a:prstGeom prst="rect">
            <a:avLst/>
          </a:prstGeom>
          <a:noFill/>
        </p:spPr>
        <p:txBody>
          <a:bodyPr wrap="square" rtlCol="0">
            <a:spAutoFit/>
          </a:bodyPr>
          <a:lstStyle/>
          <a:p>
            <a:pPr algn="ctr"/>
            <a:r>
              <a:rPr lang="el-GR" dirty="0"/>
              <a:t>Για να εξαιρέσετε πηγές από τον έλεγχο λογοκλοπής, από το φίλτρο </a:t>
            </a:r>
            <a:r>
              <a:rPr lang="en-US" dirty="0"/>
              <a:t>All sources </a:t>
            </a:r>
            <a:r>
              <a:rPr lang="el-GR" dirty="0"/>
              <a:t>επιλέξτε τις πηγές και πατήστε </a:t>
            </a:r>
            <a:r>
              <a:rPr lang="en-US" dirty="0"/>
              <a:t>Exclude</a:t>
            </a:r>
            <a:r>
              <a:rPr lang="el-GR" dirty="0"/>
              <a:t>. Ακολουθεί επανέκδοση δελτίου και ποσοστού λογοκλοπής</a:t>
            </a:r>
            <a:r>
              <a:rPr lang="en-US" dirty="0"/>
              <a:t>.</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432048"/>
          </a:xfrm>
        </p:spPr>
        <p:txBody>
          <a:bodyPr>
            <a:normAutofit fontScale="90000"/>
          </a:bodyPr>
          <a:lstStyle/>
          <a:p>
            <a:r>
              <a:rPr lang="el-GR" sz="3600" dirty="0"/>
              <a:t>Εξαίρεση πηγών</a:t>
            </a:r>
            <a:r>
              <a:rPr lang="en-US" sz="3600" dirty="0"/>
              <a:t> </a:t>
            </a:r>
            <a:endParaRPr lang="el-GR" sz="36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692696"/>
            <a:ext cx="9144000" cy="5328592"/>
          </a:xfrm>
          <a:prstGeom prst="rect">
            <a:avLst/>
          </a:prstGeom>
          <a:noFill/>
          <a:ln w="9525">
            <a:noFill/>
            <a:miter lim="800000"/>
            <a:headEnd/>
            <a:tailEnd/>
          </a:ln>
        </p:spPr>
      </p:pic>
      <p:sp>
        <p:nvSpPr>
          <p:cNvPr id="6" name="5 - TextBox"/>
          <p:cNvSpPr txBox="1"/>
          <p:nvPr/>
        </p:nvSpPr>
        <p:spPr>
          <a:xfrm>
            <a:off x="179512" y="6165304"/>
            <a:ext cx="8856984" cy="646331"/>
          </a:xfrm>
          <a:prstGeom prst="rect">
            <a:avLst/>
          </a:prstGeom>
          <a:noFill/>
        </p:spPr>
        <p:txBody>
          <a:bodyPr wrap="square" rtlCol="0">
            <a:spAutoFit/>
          </a:bodyPr>
          <a:lstStyle/>
          <a:p>
            <a:pPr algn="ctr"/>
            <a:r>
              <a:rPr lang="el-GR" dirty="0"/>
              <a:t>Από φίλτρο </a:t>
            </a:r>
            <a:r>
              <a:rPr lang="en-US" dirty="0"/>
              <a:t>Filters &amp; Setting </a:t>
            </a:r>
            <a:r>
              <a:rPr lang="el-GR" dirty="0"/>
              <a:t>μπορείτε να εξαιρέσετε βιβλιογραφία, κείμενο σε </a:t>
            </a:r>
            <a:r>
              <a:rPr lang="en-US" dirty="0"/>
              <a:t>quotes</a:t>
            </a:r>
            <a:r>
              <a:rPr lang="el-GR" dirty="0"/>
              <a:t>, αριθμό λέξεων ή  ποσοστό λογοκλοπής.  Πατήστε </a:t>
            </a:r>
            <a:r>
              <a:rPr lang="en-US" dirty="0"/>
              <a:t>Apply changes</a:t>
            </a:r>
            <a:r>
              <a:rPr lang="el-GR" dirty="0"/>
              <a:t>.</a:t>
            </a:r>
          </a:p>
        </p:txBody>
      </p:sp>
      <p:cxnSp>
        <p:nvCxnSpPr>
          <p:cNvPr id="12" name="11 - Ευθύγραμμο βέλος σύνδεσης"/>
          <p:cNvCxnSpPr/>
          <p:nvPr/>
        </p:nvCxnSpPr>
        <p:spPr>
          <a:xfrm flipH="1">
            <a:off x="7452320" y="220486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5796136" y="2348880"/>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noAutofit/>
          </a:bodyPr>
          <a:lstStyle/>
          <a:p>
            <a:r>
              <a:rPr lang="el-GR" sz="3200" dirty="0"/>
              <a:t>Διαθέσιμα αρχεία </a:t>
            </a:r>
          </a:p>
        </p:txBody>
      </p:sp>
      <p:sp>
        <p:nvSpPr>
          <p:cNvPr id="7" name="6 - Θέση περιεχομένου"/>
          <p:cNvSpPr>
            <a:spLocks noGrp="1"/>
          </p:cNvSpPr>
          <p:nvPr>
            <p:ph idx="1"/>
          </p:nvPr>
        </p:nvSpPr>
        <p:spPr>
          <a:xfrm>
            <a:off x="457200" y="1600200"/>
            <a:ext cx="8229600" cy="4565104"/>
          </a:xfrm>
        </p:spPr>
        <p:txBody>
          <a:bodyPr/>
          <a:lstStyle/>
          <a:p>
            <a:pPr>
              <a:buNone/>
            </a:pPr>
            <a:endParaRPr lang="el-GR" dirty="0"/>
          </a:p>
        </p:txBody>
      </p:sp>
      <p:sp>
        <p:nvSpPr>
          <p:cNvPr id="5" name="4 - TextBox"/>
          <p:cNvSpPr txBox="1"/>
          <p:nvPr/>
        </p:nvSpPr>
        <p:spPr>
          <a:xfrm>
            <a:off x="179512" y="6021288"/>
            <a:ext cx="8352928" cy="369332"/>
          </a:xfrm>
          <a:prstGeom prst="rect">
            <a:avLst/>
          </a:prstGeom>
          <a:noFill/>
        </p:spPr>
        <p:txBody>
          <a:bodyPr wrap="square" rtlCol="0">
            <a:spAutoFit/>
          </a:bodyPr>
          <a:lstStyle/>
          <a:p>
            <a:pPr algn="ctr"/>
            <a:r>
              <a:rPr lang="el-GR" dirty="0"/>
              <a:t> </a:t>
            </a:r>
          </a:p>
        </p:txBody>
      </p:sp>
      <p:cxnSp>
        <p:nvCxnSpPr>
          <p:cNvPr id="9" name="8 - Ευθύγραμμο βέλος σύνδεσης"/>
          <p:cNvCxnSpPr/>
          <p:nvPr/>
        </p:nvCxnSpPr>
        <p:spPr>
          <a:xfrm flipV="1">
            <a:off x="6588224" y="3645024"/>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flipV="1">
            <a:off x="899592" y="5157192"/>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9 - Εικόνα"/>
          <p:cNvPicPr/>
          <p:nvPr/>
        </p:nvPicPr>
        <p:blipFill>
          <a:blip r:embed="rId2" cstate="print"/>
          <a:srcRect/>
          <a:stretch>
            <a:fillRect/>
          </a:stretch>
        </p:blipFill>
        <p:spPr bwMode="auto">
          <a:xfrm>
            <a:off x="0" y="908720"/>
            <a:ext cx="9143999" cy="5184575"/>
          </a:xfrm>
          <a:prstGeom prst="rect">
            <a:avLst/>
          </a:prstGeom>
          <a:noFill/>
          <a:ln w="9525">
            <a:noFill/>
            <a:miter lim="800000"/>
            <a:headEnd/>
            <a:tailEnd/>
          </a:ln>
        </p:spPr>
      </p:pic>
      <p:sp>
        <p:nvSpPr>
          <p:cNvPr id="11" name="10 - TextBox"/>
          <p:cNvSpPr txBox="1"/>
          <p:nvPr/>
        </p:nvSpPr>
        <p:spPr>
          <a:xfrm>
            <a:off x="395536" y="6237312"/>
            <a:ext cx="8568952" cy="646331"/>
          </a:xfrm>
          <a:prstGeom prst="rect">
            <a:avLst/>
          </a:prstGeom>
          <a:noFill/>
        </p:spPr>
        <p:txBody>
          <a:bodyPr wrap="square" rtlCol="0">
            <a:spAutoFit/>
          </a:bodyPr>
          <a:lstStyle/>
          <a:p>
            <a:pPr algn="ctr"/>
            <a:r>
              <a:rPr lang="el-GR" dirty="0"/>
              <a:t>Από το εικονίδιο </a:t>
            </a:r>
            <a:r>
              <a:rPr lang="en-US" dirty="0"/>
              <a:t>Download </a:t>
            </a:r>
            <a:r>
              <a:rPr lang="el-GR" dirty="0"/>
              <a:t>μπορείτε να κατεβάσετε το </a:t>
            </a:r>
            <a:r>
              <a:rPr lang="en-US" dirty="0"/>
              <a:t>Originality Report</a:t>
            </a:r>
            <a:r>
              <a:rPr lang="el-GR" dirty="0"/>
              <a:t>, το ψηφιακό αποδεικτικό κατάθεσης και το υποβληθέν αρχείο πτυχιακής εργασίας. </a:t>
            </a:r>
          </a:p>
        </p:txBody>
      </p:sp>
      <p:cxnSp>
        <p:nvCxnSpPr>
          <p:cNvPr id="13" name="12 - Ευθύγραμμο βέλος σύνδεσης"/>
          <p:cNvCxnSpPr/>
          <p:nvPr/>
        </p:nvCxnSpPr>
        <p:spPr>
          <a:xfrm>
            <a:off x="5580112" y="3429000"/>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noAutofit/>
          </a:bodyPr>
          <a:lstStyle/>
          <a:p>
            <a:r>
              <a:rPr lang="el-GR" sz="3200" dirty="0"/>
              <a:t>Πληροφορίες κατάθεσης</a:t>
            </a:r>
          </a:p>
        </p:txBody>
      </p:sp>
      <p:pic>
        <p:nvPicPr>
          <p:cNvPr id="10" name="9 - Θέση περιεχομένου"/>
          <p:cNvPicPr>
            <a:picLocks noGrp="1"/>
          </p:cNvPicPr>
          <p:nvPr>
            <p:ph idx="1"/>
          </p:nvPr>
        </p:nvPicPr>
        <p:blipFill>
          <a:blip r:embed="rId2" cstate="print"/>
          <a:srcRect/>
          <a:stretch>
            <a:fillRect/>
          </a:stretch>
        </p:blipFill>
        <p:spPr bwMode="auto">
          <a:xfrm>
            <a:off x="0" y="980728"/>
            <a:ext cx="9144000" cy="5040660"/>
          </a:xfrm>
          <a:prstGeom prst="rect">
            <a:avLst/>
          </a:prstGeom>
          <a:noFill/>
          <a:ln w="9525">
            <a:noFill/>
            <a:miter lim="800000"/>
            <a:headEnd/>
            <a:tailEnd/>
          </a:ln>
        </p:spPr>
      </p:pic>
      <p:sp>
        <p:nvSpPr>
          <p:cNvPr id="5" name="4 - TextBox"/>
          <p:cNvSpPr txBox="1"/>
          <p:nvPr/>
        </p:nvSpPr>
        <p:spPr>
          <a:xfrm>
            <a:off x="179512" y="6165304"/>
            <a:ext cx="8352928" cy="369332"/>
          </a:xfrm>
          <a:prstGeom prst="rect">
            <a:avLst/>
          </a:prstGeom>
          <a:noFill/>
        </p:spPr>
        <p:txBody>
          <a:bodyPr wrap="square" rtlCol="0">
            <a:spAutoFit/>
          </a:bodyPr>
          <a:lstStyle/>
          <a:p>
            <a:pPr algn="ctr"/>
            <a:r>
              <a:rPr lang="el-GR" dirty="0"/>
              <a:t>Στο τελευταίο στη σειρά εικονίδιο δίνονται αναλυτικές πληροφορίες κατάθεσης.</a:t>
            </a:r>
          </a:p>
        </p:txBody>
      </p:sp>
      <p:cxnSp>
        <p:nvCxnSpPr>
          <p:cNvPr id="9" name="8 - Ευθύγραμμο βέλος σύνδεσης"/>
          <p:cNvCxnSpPr/>
          <p:nvPr/>
        </p:nvCxnSpPr>
        <p:spPr>
          <a:xfrm flipV="1">
            <a:off x="6588224" y="3645024"/>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flipV="1">
            <a:off x="899592" y="5157192"/>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flipH="1">
            <a:off x="7020272" y="3429000"/>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επιπτώσεις της λογοκλοπής</a:t>
            </a:r>
          </a:p>
        </p:txBody>
      </p:sp>
      <p:sp>
        <p:nvSpPr>
          <p:cNvPr id="3" name="2 - Θέση περιεχομένου"/>
          <p:cNvSpPr>
            <a:spLocks noGrp="1"/>
          </p:cNvSpPr>
          <p:nvPr>
            <p:ph idx="1"/>
          </p:nvPr>
        </p:nvSpPr>
        <p:spPr/>
        <p:txBody>
          <a:bodyPr>
            <a:normAutofit fontScale="92500" lnSpcReduction="20000"/>
          </a:bodyPr>
          <a:lstStyle/>
          <a:p>
            <a:r>
              <a:rPr lang="el-GR" sz="2800" dirty="0"/>
              <a:t>Η λογοκλοπή είναι μια πράξη που παρεμποδίζει τη μάθηση</a:t>
            </a:r>
          </a:p>
          <a:p>
            <a:r>
              <a:rPr lang="el-GR" sz="2800" dirty="0"/>
              <a:t>Οι φοιτητές που εργάζονται σκληρά για να ολοκληρώσουν την εργασία τους μπορούν δικαίως να αισθάνονται αδικημένοι από εκείνους που δεν καταβάλουν την ίδια προσπάθεια </a:t>
            </a:r>
          </a:p>
          <a:p>
            <a:r>
              <a:rPr lang="el-GR" sz="2800" dirty="0"/>
              <a:t>Βλάπτεται η σχέση φοιτητών-διδασκόντων –έλλειψη εμπιστοσύνης </a:t>
            </a:r>
          </a:p>
          <a:p>
            <a:r>
              <a:rPr lang="el-GR" sz="2800" dirty="0"/>
              <a:t>Η φήμη του εκπαιδευτικού ιδρύματος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Σύνοψη, Προτάσεις</a:t>
            </a:r>
          </a:p>
        </p:txBody>
      </p:sp>
      <p:sp>
        <p:nvSpPr>
          <p:cNvPr id="3" name="2 - Θέση περιεχομένου"/>
          <p:cNvSpPr>
            <a:spLocks noGrp="1"/>
          </p:cNvSpPr>
          <p:nvPr>
            <p:ph idx="1"/>
          </p:nvPr>
        </p:nvSpPr>
        <p:spPr/>
        <p:txBody>
          <a:bodyPr/>
          <a:lstStyle/>
          <a:p>
            <a:r>
              <a:rPr lang="el-GR" dirty="0"/>
              <a:t>Μαθήματα εκμάθησης βιβλιογραφικών παραπομπών </a:t>
            </a:r>
          </a:p>
          <a:p>
            <a:r>
              <a:rPr lang="el-GR" dirty="0"/>
              <a:t>Οδηγός συγγραφής πτυχιακών/μεταπτυχιακών εργασιών και</a:t>
            </a:r>
          </a:p>
          <a:p>
            <a:r>
              <a:rPr lang="en-US" dirty="0"/>
              <a:t>E</a:t>
            </a:r>
            <a:r>
              <a:rPr lang="el-GR" dirty="0" err="1"/>
              <a:t>ξάσκηση</a:t>
            </a:r>
            <a:r>
              <a:rPr lang="el-GR" dirty="0"/>
              <a:t> για αποφυγή </a:t>
            </a:r>
            <a:r>
              <a:rPr lang="el-GR" dirty="0" err="1"/>
              <a:t>πλαγιαρισμού</a:t>
            </a:r>
            <a:endParaRPr lang="el-GR" dirty="0"/>
          </a:p>
          <a:p>
            <a:r>
              <a:rPr lang="el-GR" dirty="0"/>
              <a:t>Χρήση λογισμικού/</a:t>
            </a:r>
            <a:r>
              <a:rPr lang="el-GR" dirty="0" err="1"/>
              <a:t>κων </a:t>
            </a:r>
            <a:r>
              <a:rPr lang="el-GR" dirty="0"/>
              <a:t>-συνέργειες, </a:t>
            </a:r>
          </a:p>
          <a:p>
            <a:r>
              <a:rPr lang="el-GR" dirty="0"/>
              <a:t>Χάραξη κοινής πολιτικής στο θέμα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Περιπτώσεις λογοκλοπής</a:t>
            </a:r>
          </a:p>
        </p:txBody>
      </p:sp>
      <p:sp>
        <p:nvSpPr>
          <p:cNvPr id="3" name="2 - Θέση περιεχομένου"/>
          <p:cNvSpPr>
            <a:spLocks noGrp="1"/>
          </p:cNvSpPr>
          <p:nvPr>
            <p:ph idx="1"/>
          </p:nvPr>
        </p:nvSpPr>
        <p:spPr/>
        <p:txBody>
          <a:bodyPr>
            <a:normAutofit fontScale="62500" lnSpcReduction="20000"/>
          </a:bodyPr>
          <a:lstStyle/>
          <a:p>
            <a:r>
              <a:rPr lang="el-GR" sz="2000" b="1" dirty="0"/>
              <a:t>Περίπτωση 1</a:t>
            </a:r>
            <a:r>
              <a:rPr lang="el-GR" sz="2000" dirty="0"/>
              <a:t>: αντιγραφή λέξη προς λέξη χωρίς εισαγωγικά, χωρίς αναφορές (</a:t>
            </a:r>
            <a:r>
              <a:rPr lang="el-GR" sz="2000" dirty="0" err="1"/>
              <a:t>citations</a:t>
            </a:r>
            <a:r>
              <a:rPr lang="el-GR" sz="2000" dirty="0"/>
              <a:t>), χωρίς παράθεση των πηγών /βιβλιογραφίας στο τέλος (</a:t>
            </a:r>
            <a:r>
              <a:rPr lang="el-GR" sz="2000" dirty="0" err="1"/>
              <a:t>references</a:t>
            </a:r>
            <a:r>
              <a:rPr lang="el-GR" sz="2000" dirty="0"/>
              <a:t>)</a:t>
            </a:r>
          </a:p>
          <a:p>
            <a:r>
              <a:rPr lang="el-GR" sz="2000" b="1" dirty="0"/>
              <a:t>Περίπτωση 2</a:t>
            </a:r>
            <a:r>
              <a:rPr lang="el-GR" sz="2000" dirty="0"/>
              <a:t>: αντιγραφή λέξη προς λέξη χωρίς εισαγωγικά, χωρίς αναφορές (</a:t>
            </a:r>
            <a:r>
              <a:rPr lang="el-GR" sz="2000" dirty="0" err="1"/>
              <a:t>citations</a:t>
            </a:r>
            <a:r>
              <a:rPr lang="el-GR" sz="2000" dirty="0"/>
              <a:t>), με σωστή παράθεση των πηγών /βιβλιογραφίας στο τέλος (</a:t>
            </a:r>
            <a:r>
              <a:rPr lang="el-GR" sz="2000" dirty="0" err="1"/>
              <a:t>references</a:t>
            </a:r>
            <a:r>
              <a:rPr lang="el-GR" sz="2000" dirty="0"/>
              <a:t>) </a:t>
            </a:r>
          </a:p>
          <a:p>
            <a:r>
              <a:rPr lang="el-GR" sz="2000" b="1" dirty="0"/>
              <a:t>Περίπτωση 3</a:t>
            </a:r>
            <a:r>
              <a:rPr lang="el-GR" sz="2000" dirty="0"/>
              <a:t>: αντιγραφή λέξη προς λέξη χωρίς εισαγωγικά, με σωστές αναφορές (</a:t>
            </a:r>
            <a:r>
              <a:rPr lang="el-GR" sz="2000" dirty="0" err="1"/>
              <a:t>citations</a:t>
            </a:r>
            <a:r>
              <a:rPr lang="el-GR" sz="2000" dirty="0"/>
              <a:t>), με σωστή παράθεση των πηγών /βιβλιογραφίας στο τέλος (</a:t>
            </a:r>
            <a:r>
              <a:rPr lang="el-GR" sz="2000" dirty="0" err="1"/>
              <a:t>references</a:t>
            </a:r>
            <a:r>
              <a:rPr lang="el-GR" sz="2000" dirty="0"/>
              <a:t>) </a:t>
            </a:r>
          </a:p>
          <a:p>
            <a:r>
              <a:rPr lang="el-GR" sz="2000" b="1" dirty="0"/>
              <a:t>Περίπτωση 4</a:t>
            </a:r>
            <a:r>
              <a:rPr lang="el-GR" sz="2000" dirty="0"/>
              <a:t>: με λίγες λέξεις αλλαγμένες, χωρίς εισαγωγικά, χωρίς αναφορές (</a:t>
            </a:r>
            <a:r>
              <a:rPr lang="el-GR" sz="2000" dirty="0" err="1"/>
              <a:t>citations</a:t>
            </a:r>
            <a:r>
              <a:rPr lang="el-GR" sz="2000" dirty="0"/>
              <a:t>), χωρίς παράθεση των πηγών /βιβλιογραφίας στο τέλος (</a:t>
            </a:r>
            <a:r>
              <a:rPr lang="el-GR" sz="2000" dirty="0" err="1"/>
              <a:t>references</a:t>
            </a:r>
            <a:r>
              <a:rPr lang="el-GR" sz="2000" dirty="0"/>
              <a:t>) </a:t>
            </a:r>
            <a:endParaRPr lang="en-US" sz="2000" dirty="0"/>
          </a:p>
          <a:p>
            <a:r>
              <a:rPr lang="el-GR" sz="2000" b="1" dirty="0"/>
              <a:t>Περίπτωση 5</a:t>
            </a:r>
            <a:r>
              <a:rPr lang="el-GR" sz="2000" dirty="0"/>
              <a:t>: με λίγες λέξεις αλλαγμένες, χωρίς εισαγωγικά, χωρίς αναφορές (</a:t>
            </a:r>
            <a:r>
              <a:rPr lang="el-GR" sz="2000" dirty="0" err="1"/>
              <a:t>citations</a:t>
            </a:r>
            <a:r>
              <a:rPr lang="el-GR" sz="2000" dirty="0"/>
              <a:t>), με σωστή παράθεση των πηγών /βιβλιογραφίας στο τέλος (</a:t>
            </a:r>
            <a:r>
              <a:rPr lang="el-GR" sz="2000" dirty="0" err="1"/>
              <a:t>references</a:t>
            </a:r>
            <a:r>
              <a:rPr lang="el-GR" sz="2000" dirty="0"/>
              <a:t>) </a:t>
            </a:r>
            <a:endParaRPr lang="en-US" sz="2000" dirty="0"/>
          </a:p>
          <a:p>
            <a:r>
              <a:rPr lang="el-GR" sz="2000" b="1" dirty="0"/>
              <a:t>Περίπτωση 6</a:t>
            </a:r>
            <a:r>
              <a:rPr lang="el-GR" sz="2000" dirty="0"/>
              <a:t>: με λίγες λέξεις αλλαγμένες, χωρίς εισαγωγικά, με σωστές αναφορές (</a:t>
            </a:r>
            <a:r>
              <a:rPr lang="el-GR" sz="2000" dirty="0" err="1"/>
              <a:t>citations</a:t>
            </a:r>
            <a:r>
              <a:rPr lang="el-GR" sz="2000" dirty="0"/>
              <a:t>), με σωστή παράθεση των πηγών /βιβλιογραφίας στο τέλος (</a:t>
            </a:r>
            <a:r>
              <a:rPr lang="el-GR" sz="2000" dirty="0" err="1"/>
              <a:t>references</a:t>
            </a:r>
            <a:r>
              <a:rPr lang="el-GR" sz="2000" dirty="0"/>
              <a:t>) </a:t>
            </a:r>
            <a:endParaRPr lang="en-US" sz="2000" dirty="0"/>
          </a:p>
          <a:p>
            <a:pPr>
              <a:buNone/>
            </a:pPr>
            <a:r>
              <a:rPr lang="el-GR" sz="2000" dirty="0"/>
              <a:t>Ερευνητικό έργο: </a:t>
            </a:r>
            <a:r>
              <a:rPr lang="en-US" sz="2000" dirty="0"/>
              <a:t>IPPHEAE .www.ippheae.eu</a:t>
            </a:r>
            <a:endParaRPr lang="el-GR" sz="2000" dirty="0"/>
          </a:p>
          <a:p>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 Πρακτικοί κανόνες για την αποφυγή της λογοκλοπής</a:t>
            </a:r>
          </a:p>
        </p:txBody>
      </p:sp>
      <p:sp>
        <p:nvSpPr>
          <p:cNvPr id="3" name="2 - Θέση περιεχομένου"/>
          <p:cNvSpPr>
            <a:spLocks noGrp="1"/>
          </p:cNvSpPr>
          <p:nvPr>
            <p:ph idx="1"/>
          </p:nvPr>
        </p:nvSpPr>
        <p:spPr/>
        <p:txBody>
          <a:bodyPr>
            <a:normAutofit fontScale="85000" lnSpcReduction="20000"/>
          </a:bodyPr>
          <a:lstStyle/>
          <a:p>
            <a:r>
              <a:rPr lang="el-GR" sz="1800" dirty="0"/>
              <a:t>Όταν χρησιμοποιείτε αυτούσιο το κείμενο από κάποια άλλη εργασία να το ενσωματώνετε σε εισαγωγικά (ή και να χρησιμοποιείτε και πλάγια γραμματοσειρά) και να προσθέτετε την παραπομπή. Γενικά να αποφεύγετε να χρησιμοποιείτε αυτούσια κείμενα εκτός αν είναι ορισμοί ή πολύ σημαντικά επιχειρήματα</a:t>
            </a:r>
          </a:p>
          <a:p>
            <a:r>
              <a:rPr lang="el-GR" sz="1800" dirty="0"/>
              <a:t>Να ερμηνεύετε τα κείμενα που διαβάζετε και να γράφετε την ερμηνεία σας στην εργασία, όχι το κείμενο αυτούσιο. Προφανώς με χρήση παραπομπής πάλι.</a:t>
            </a:r>
          </a:p>
          <a:p>
            <a:r>
              <a:rPr lang="el-GR" sz="1800" dirty="0"/>
              <a:t>Να κάνετε ξεκάθαρο ποιος είπε τι , προφανώς με καλή και σωστή χρήση της γλώσσας και παραπομπή.</a:t>
            </a:r>
          </a:p>
          <a:p>
            <a:r>
              <a:rPr lang="el-GR" sz="1800" dirty="0"/>
              <a:t>Να κάνετε ξεκάθαρο ποιος έχει την ιδέα. Ακόμα και αν την περιγράφετε με δικά σας λόγια. Πάλι με παραπομπή</a:t>
            </a:r>
          </a:p>
          <a:p>
            <a:r>
              <a:rPr lang="el-GR" sz="1800" dirty="0"/>
              <a:t>Να μην μεταφράζετε. Πολλοί φοιτητές μεταφράζουν για να μελετήσουν στα Ελληνικά και εν τέλει μεταφέρουν την μετάφραση στη διπλωματική. Είναι τρομερό λάθος, και επίσης εντοπίζεται και επαληθεύεται εύκολα</a:t>
            </a:r>
          </a:p>
          <a:p>
            <a:endParaRPr lang="el-GR" sz="1800" dirty="0"/>
          </a:p>
          <a:p>
            <a:endParaRPr lang="el-G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Άσκηση </a:t>
            </a:r>
          </a:p>
        </p:txBody>
      </p:sp>
      <p:pic>
        <p:nvPicPr>
          <p:cNvPr id="1026" name="Picture 2" descr="C:\Users\nikit\Desktop\per1.png"/>
          <p:cNvPicPr>
            <a:picLocks noGrp="1" noChangeAspect="1" noChangeArrowheads="1"/>
          </p:cNvPicPr>
          <p:nvPr>
            <p:ph idx="1"/>
          </p:nvPr>
        </p:nvPicPr>
        <p:blipFill>
          <a:blip r:embed="rId2" cstate="print"/>
          <a:stretch>
            <a:fillRect/>
          </a:stretch>
        </p:blipFill>
        <p:spPr bwMode="auto">
          <a:xfrm>
            <a:off x="609600" y="2910979"/>
            <a:ext cx="6348413" cy="23806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Άσκηση συνέχεια </a:t>
            </a:r>
          </a:p>
        </p:txBody>
      </p:sp>
      <p:pic>
        <p:nvPicPr>
          <p:cNvPr id="2050" name="Picture 2" descr="C:\Users\nikit\Desktop\per2.png"/>
          <p:cNvPicPr>
            <a:picLocks noGrp="1" noChangeAspect="1" noChangeArrowheads="1"/>
          </p:cNvPicPr>
          <p:nvPr>
            <p:ph idx="1"/>
          </p:nvPr>
        </p:nvPicPr>
        <p:blipFill>
          <a:blip r:embed="rId2" cstate="print"/>
          <a:stretch>
            <a:fillRect/>
          </a:stretch>
        </p:blipFill>
        <p:spPr bwMode="auto">
          <a:xfrm>
            <a:off x="609600" y="2829290"/>
            <a:ext cx="6348413" cy="254403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Λύση </a:t>
            </a:r>
          </a:p>
        </p:txBody>
      </p:sp>
      <p:sp>
        <p:nvSpPr>
          <p:cNvPr id="3" name="2 - Θέση περιεχομένου"/>
          <p:cNvSpPr>
            <a:spLocks noGrp="1"/>
          </p:cNvSpPr>
          <p:nvPr>
            <p:ph idx="1"/>
          </p:nvPr>
        </p:nvSpPr>
        <p:spPr/>
        <p:txBody>
          <a:bodyPr>
            <a:normAutofit fontScale="70000" lnSpcReduction="20000"/>
          </a:bodyPr>
          <a:lstStyle/>
          <a:p>
            <a:pPr>
              <a:buNone/>
            </a:pPr>
            <a:r>
              <a:rPr lang="el-GR" sz="2800" b="1" dirty="0"/>
              <a:t>Ο τρόπος με τον οποίο διατυπώθηκε η παράγραφος από την Άννα αποτελεί λογοκλοπή για δύο λόγους:</a:t>
            </a:r>
          </a:p>
          <a:p>
            <a:pPr>
              <a:buNone/>
            </a:pPr>
            <a:r>
              <a:rPr lang="el-GR" sz="2400" i="1" dirty="0">
                <a:solidFill>
                  <a:srgbClr val="FF0000"/>
                </a:solidFill>
              </a:rPr>
              <a:t>Άλλαξε μόνο μερικές λέξεις ή φράσεις ή άλλαξε τη σειρά με την οποία παρουσιάζονται οι προτάσεις στο πρωτότυπο κείμενο</a:t>
            </a:r>
          </a:p>
          <a:p>
            <a:pPr>
              <a:buNone/>
            </a:pPr>
            <a:r>
              <a:rPr lang="el-GR" sz="2400" i="1" dirty="0">
                <a:solidFill>
                  <a:srgbClr val="FF0000"/>
                </a:solidFill>
              </a:rPr>
              <a:t>Δεν ανέφερε από πού πήρε τις συγκεκριμένες πληροφορίες που αναφέρονται στις παράγραφο</a:t>
            </a:r>
          </a:p>
          <a:p>
            <a:pPr>
              <a:buNone/>
            </a:pPr>
            <a:r>
              <a:rPr lang="el-GR" sz="2400" b="1" dirty="0"/>
              <a:t>Ανδρέα είναι μια ΑΠΟΔΕΚΤΗ παράφραση της πρωτότυπης παραγράφου, η οποία δεν αποτελεί λογοκλοπή</a:t>
            </a:r>
            <a:r>
              <a:rPr lang="el-GR" dirty="0"/>
              <a:t>:</a:t>
            </a:r>
          </a:p>
          <a:p>
            <a:pPr>
              <a:buNone/>
            </a:pPr>
            <a:r>
              <a:rPr lang="el-GR" sz="2400" i="1" dirty="0">
                <a:solidFill>
                  <a:srgbClr val="00B050"/>
                </a:solidFill>
              </a:rPr>
              <a:t>Αποδίδει με δικά του λόγια το νόημα της πρωτότυπης παραγράφου</a:t>
            </a:r>
          </a:p>
          <a:p>
            <a:pPr>
              <a:buNone/>
            </a:pPr>
            <a:r>
              <a:rPr lang="el-GR" sz="2400" i="1" dirty="0">
                <a:solidFill>
                  <a:srgbClr val="00B050"/>
                </a:solidFill>
              </a:rPr>
              <a:t>Δίνει στον αναγνώστη την πηγή από την οποία προέρχονται οι πληροφορίες που παρουσιάζονται</a:t>
            </a:r>
            <a:r>
              <a:rPr lang="el-GR" sz="3100" i="1" dirty="0"/>
              <a:t>.</a:t>
            </a:r>
          </a:p>
          <a:p>
            <a:pPr>
              <a:buNone/>
            </a:pPr>
            <a:endParaRPr lang="el-GR" dirty="0"/>
          </a:p>
        </p:txBody>
      </p:sp>
    </p:spTree>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234</TotalTime>
  <Words>1532</Words>
  <Application>Microsoft Office PowerPoint</Application>
  <PresentationFormat>Προβολή στην οθόνη (4:3)</PresentationFormat>
  <Paragraphs>104</Paragraphs>
  <Slides>40</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Arial</vt:lpstr>
      <vt:lpstr>Calibri</vt:lpstr>
      <vt:lpstr>Times New Roman</vt:lpstr>
      <vt:lpstr>Trebuchet MS</vt:lpstr>
      <vt:lpstr>Wingdings 3</vt:lpstr>
      <vt:lpstr>Όψη</vt:lpstr>
      <vt:lpstr>Παρουσίαση του PowerPoint</vt:lpstr>
      <vt:lpstr>Πλαγιαρισμός </vt:lpstr>
      <vt:lpstr>Ποιοι λόγοι ωθούν τους φοιτητές στον πλαγιαρισμό</vt:lpstr>
      <vt:lpstr>Οι επιπτώσεις της λογοκλοπής</vt:lpstr>
      <vt:lpstr>Περιπτώσεις λογοκλοπής</vt:lpstr>
      <vt:lpstr> Πρακτικοί κανόνες για την αποφυγή της λογοκλοπής</vt:lpstr>
      <vt:lpstr>Άσκηση </vt:lpstr>
      <vt:lpstr>Άσκηση συνέχεια </vt:lpstr>
      <vt:lpstr>Λύση </vt:lpstr>
      <vt:lpstr>Εργαλείο Turnitin </vt:lpstr>
      <vt:lpstr>Πως λειτουργεί</vt:lpstr>
      <vt:lpstr>Είσοδος στο Turnitin Οδηγίες δημιουργίας προφίλ για Instructors  </vt:lpstr>
      <vt:lpstr>Παρουσίαση του PowerPoint</vt:lpstr>
      <vt:lpstr>Παρουσίαση του PowerPoint</vt:lpstr>
      <vt:lpstr>Παρουσίαση του PowerPoint</vt:lpstr>
      <vt:lpstr>Παρουσίαση του PowerPoint</vt:lpstr>
      <vt:lpstr>Είσοδος στο Turnitin </vt:lpstr>
      <vt:lpstr> Προσθήκη Μαθήματος (Add Class)    </vt:lpstr>
      <vt:lpstr> Προσθήκη Μαθήματος (Add Class)    </vt:lpstr>
      <vt:lpstr>Προσθήκη Μαθήματος</vt:lpstr>
      <vt:lpstr>Ολοκλήρωση Προσθήκης Μαθήματος</vt:lpstr>
      <vt:lpstr>Δημιουργία εργασίας (Add Assignment)</vt:lpstr>
      <vt:lpstr>Καθορισμός πεδίων εργασίας</vt:lpstr>
      <vt:lpstr>Καθορισμός πεδίων εργασίας</vt:lpstr>
      <vt:lpstr>Ολοκλήρωση πεδίων εργασίας</vt:lpstr>
      <vt:lpstr>Ανάρτηση πτυχιακής εργασίας</vt:lpstr>
      <vt:lpstr>Ανάρτηση πτυχιακής εργασίας </vt:lpstr>
      <vt:lpstr>Ανάρτηση πτυχιακής εργασίας</vt:lpstr>
      <vt:lpstr>Ανάρτηση πτυχιακής εργασίας από καθηγητές</vt:lpstr>
      <vt:lpstr>Αποδεικτικό ανάρτησης εργασίας</vt:lpstr>
      <vt:lpstr>Προσθήκη φοιτητών στο Class</vt:lpstr>
      <vt:lpstr>Προσθήκη φοιτητών στο Class</vt:lpstr>
      <vt:lpstr>Δελτίο Λογοκλοπής - Originality report</vt:lpstr>
      <vt:lpstr>Originality Report</vt:lpstr>
      <vt:lpstr>Αναλυτική εμφάνιση πηγής</vt:lpstr>
      <vt:lpstr>Εξαίρεση πηγών </vt:lpstr>
      <vt:lpstr>Εξαίρεση πηγών </vt:lpstr>
      <vt:lpstr>Διαθέσιμα αρχεία </vt:lpstr>
      <vt:lpstr>Πληροφορίες κατάθεσης</vt:lpstr>
      <vt:lpstr>Σύνοψη, Προτάσεις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nikit</dc:creator>
  <cp:lastModifiedBy>user</cp:lastModifiedBy>
  <cp:revision>42</cp:revision>
  <dcterms:created xsi:type="dcterms:W3CDTF">2017-03-08T08:00:29Z</dcterms:created>
  <dcterms:modified xsi:type="dcterms:W3CDTF">2020-03-26T11:03:04Z</dcterms:modified>
</cp:coreProperties>
</file>