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9" r:id="rId6"/>
    <p:sldId id="270" r:id="rId7"/>
    <p:sldId id="318" r:id="rId8"/>
    <p:sldId id="319" r:id="rId9"/>
    <p:sldId id="320" r:id="rId10"/>
    <p:sldId id="321" r:id="rId11"/>
    <p:sldId id="32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023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001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81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05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90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560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841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54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7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491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43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97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15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78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3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2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F757-4693-4F32-A6D8-BA47D8732F0D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D20F59-FC6E-4D6D-9429-EE721ACEB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77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s://www.scimagoj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pository.kallipos.gr/bitstream/11419/4757/1/04_chapter_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HTML" TargetMode="External"/><Relationship Id="rId2" Type="http://schemas.openxmlformats.org/officeDocument/2006/relationships/hyperlink" Target="https://el.wikipedia.org/wiki/%CE%94%CE%B9%CE%B1%CE%B4%CE%AF%CE%BA%CF%84%CF%85%CE%B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HTML" TargetMode="External"/><Relationship Id="rId2" Type="http://schemas.openxmlformats.org/officeDocument/2006/relationships/hyperlink" Target="https://el.wikipedia.org/wiki/%CE%94%CE%B9%CE%B1%CE%B4%CE%AF%CE%BA%CF%84%CF%85%CE%B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kallipos.gr/bitstream/11419/4758/1/03_chapter_2.pdf" TargetMode="External"/><Relationship Id="rId2" Type="http://schemas.openxmlformats.org/officeDocument/2006/relationships/hyperlink" Target="http://academic.research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EFFBD8-E70A-4875-B62B-577BF3AD4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Περιοδικές εκδόσεις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436A546-3A32-485A-8314-547B4F8DE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Ελληνικό Μεσογειακό Πανεπιστήμιο </a:t>
            </a:r>
          </a:p>
          <a:p>
            <a:endParaRPr lang="el-GR" dirty="0"/>
          </a:p>
          <a:p>
            <a:pPr algn="l"/>
            <a:r>
              <a:rPr lang="el-GR" dirty="0"/>
              <a:t>Μιχάλης </a:t>
            </a:r>
            <a:r>
              <a:rPr lang="el-GR" dirty="0" err="1"/>
              <a:t>Νικητάκης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20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ED29BB-5B7C-41A2-84BA-7EF47727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Δείκτες απήχησης επιστημονικών περιοδικών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A3A481-6CC7-4B68-8A47-9308B88AA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 εργαλεία που δίνουν τη δυνατότητα στους ερευνητές να </a:t>
            </a:r>
            <a:r>
              <a:rPr lang="el-GR" dirty="0" err="1"/>
              <a:t>βρούν</a:t>
            </a:r>
            <a:r>
              <a:rPr lang="el-GR" dirty="0"/>
              <a:t> αναφορές τρίτων προς τις εργασίες τους αλλά και να αξιολογήσουν/ συγκρίνουν επιστημονικά περιοδικά.</a:t>
            </a:r>
          </a:p>
          <a:p>
            <a:r>
              <a:rPr lang="el-GR" dirty="0"/>
              <a:t>προσφέρει ποσοτικά στατιστικά στοιχεία για κάθε περιοδικό. Τα στοιχεία αυτά βασίζονται στο πλήθος των βιβλιογραφικών αναφορών που λαμβάνουν τα άρθρα που εκδόθηκαν στο </a:t>
            </a:r>
            <a:r>
              <a:rPr lang="el-GR" dirty="0" err="1"/>
              <a:t>συγκεκεριμένο</a:t>
            </a:r>
            <a:r>
              <a:rPr lang="el-GR" dirty="0"/>
              <a:t> περιοδικό μία δεδομένη χρονιά.</a:t>
            </a:r>
          </a:p>
          <a:p>
            <a:r>
              <a:rPr lang="el-GR" dirty="0"/>
              <a:t>επιτρέπει την εύρεση του αντικτύπου ενός περιοδικού σε ένα ερευνητικό τομέα και στην παγκόσμια ερευνητική κοινότητα γενικότερα</a:t>
            </a:r>
          </a:p>
          <a:p>
            <a:r>
              <a:rPr lang="el-GR" dirty="0"/>
              <a:t>περιλαμβάνει δεδομένα ανά περιοδικό και ανά ερευνητική περιοχή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9080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29C7D3-63A4-46F1-881E-0E9B8E83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Factors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6361C3-C982-4528-AD9F-7FDAF409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Δείκτης απήχησης (</a:t>
            </a:r>
            <a:r>
              <a:rPr lang="el-GR" b="1" dirty="0" err="1"/>
              <a:t>Impact</a:t>
            </a:r>
            <a:r>
              <a:rPr lang="el-GR" b="1" dirty="0"/>
              <a:t> </a:t>
            </a:r>
            <a:r>
              <a:rPr lang="el-GR" b="1" dirty="0" err="1"/>
              <a:t>Factor</a:t>
            </a:r>
            <a:r>
              <a:rPr lang="el-GR" b="1" dirty="0"/>
              <a:t>)</a:t>
            </a:r>
            <a:r>
              <a:rPr lang="el-GR" dirty="0"/>
              <a:t>: δείκτης για την αξιολόγηση περιοδικών. Αποτελεί το μέσο όρο των αναφορών που έγιναν σε ένα δεδομένο έτος (π.χ. 2009) προς άρθρα ενός περιοδικού που δημοσιεύθηκαν τα δύο προηγούμενα χρόνια (2007-2008). Π.χ. ένα περιοδικό με </a:t>
            </a:r>
            <a:r>
              <a:rPr lang="el-GR" dirty="0" err="1"/>
              <a:t>Impact</a:t>
            </a:r>
            <a:r>
              <a:rPr lang="el-GR" dirty="0"/>
              <a:t> </a:t>
            </a:r>
            <a:r>
              <a:rPr lang="el-GR" dirty="0" err="1"/>
              <a:t>Factor</a:t>
            </a:r>
            <a:r>
              <a:rPr lang="el-GR" dirty="0"/>
              <a:t> (2009) = 1,606 σημαίνει ότι έχουν γίνει κατά μέσο όρο 1,606 αναφορές σε κάθε άρθρο που δημοσιεύθηκε στα τεύχη των δύο προηγούμενων χρόνων (2007-2008) του περιοδικού.</a:t>
            </a:r>
          </a:p>
          <a:p>
            <a:r>
              <a:rPr lang="el-GR" dirty="0"/>
              <a:t>Δείτε επίσης την πύλη </a:t>
            </a:r>
            <a:r>
              <a:rPr lang="en-US" dirty="0">
                <a:hlinkClick r:id="rId2"/>
              </a:rPr>
              <a:t>https://www.scimagojr.com/</a:t>
            </a:r>
            <a:r>
              <a:rPr lang="el-GR" dirty="0"/>
              <a:t>   που αφορά περιοδικά και επιστημονικούς δείκτες χωρών που περιλαμβάνονται στη βάση </a:t>
            </a:r>
            <a:r>
              <a:rPr lang="el-GR" dirty="0" err="1">
                <a:hlinkClick r:id="rId3"/>
              </a:rPr>
              <a:t>Scopus</a:t>
            </a:r>
            <a:r>
              <a:rPr lang="el-GR" dirty="0">
                <a:hlinkClick r:id="rId3"/>
              </a:rPr>
              <a:t>®</a:t>
            </a:r>
            <a:r>
              <a:rPr lang="el-GR" dirty="0"/>
              <a:t> του </a:t>
            </a:r>
            <a:r>
              <a:rPr lang="el-GR" dirty="0" err="1"/>
              <a:t>Elsevier</a:t>
            </a:r>
            <a:r>
              <a:rPr lang="el-GR" b="1" dirty="0"/>
              <a:t>. Αυτοί οι δείκτες μπορούν να χρησιμοποιηθούν για την αποτίμηση περιοδικών και ερευνητικής παραγωγής.</a:t>
            </a:r>
          </a:p>
          <a:p>
            <a:r>
              <a:rPr lang="en-US">
                <a:hlinkClick r:id="rId4"/>
              </a:rPr>
              <a:t>https://repository.kallipos.gr/bitstream/11419/4757/1/04_chapter_3.pdf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083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Περιοδικό /</a:t>
            </a:r>
            <a:r>
              <a:rPr lang="en-US" dirty="0">
                <a:solidFill>
                  <a:srgbClr val="FF0000"/>
                </a:solidFill>
              </a:rPr>
              <a:t>Journal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>
                <a:latin typeface="Book Antiqua" pitchFamily="18" charset="0"/>
              </a:rPr>
              <a:t>Είναι μια περιοδική έκδοση (εβδομαδιαίο ,μηνιαίο , τρίμηνο, εξάμηνο, ετήσιο )</a:t>
            </a:r>
          </a:p>
          <a:p>
            <a:r>
              <a:rPr lang="el-GR" sz="2400" dirty="0">
                <a:latin typeface="Book Antiqua" pitchFamily="18" charset="0"/>
              </a:rPr>
              <a:t>Καλύπτει τρέχουσες πληροφορίες, τις τελευταίες  επιστημονικές εξελίξεις </a:t>
            </a:r>
          </a:p>
          <a:p>
            <a:r>
              <a:rPr lang="el-GR" sz="2400" dirty="0">
                <a:latin typeface="Book Antiqua" pitchFamily="18" charset="0"/>
              </a:rPr>
              <a:t>Περιέχει επιστημονικές έρευνες, στατιστικά στοιχεία, μελέτες.</a:t>
            </a:r>
          </a:p>
          <a:p>
            <a:r>
              <a:rPr lang="el-GR" sz="2400" dirty="0">
                <a:latin typeface="Book Antiqua" pitchFamily="18" charset="0"/>
              </a:rPr>
              <a:t>Τα άρθρα τους έχουν αξιολογηθεί από εμπειρογνώμονες, για να εξασφαλιστεί, η επιστημονικής εγκυρότητα την ορθότητα/αντικειμενικότητα  της επιστημονικής επιχειρηματολογίας </a:t>
            </a:r>
          </a:p>
        </p:txBody>
      </p:sp>
    </p:spTree>
    <p:extLst>
      <p:ext uri="{BB962C8B-B14F-4D97-AF65-F5344CB8AC3E}">
        <p14:creationId xmlns:p14="http://schemas.microsoft.com/office/powerpoint/2010/main" val="91692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  <a:latin typeface="Book Antiqua" pitchFamily="18" charset="0"/>
              </a:rPr>
              <a:t>Είδη περιοδικών</a:t>
            </a:r>
          </a:p>
        </p:txBody>
      </p:sp>
      <p:pic>
        <p:nvPicPr>
          <p:cNvPr id="1026" name="Picture 2" descr="C:\Users\nikit\Desktop\Χωρίς τίτλο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600200"/>
            <a:ext cx="7776864" cy="4853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62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Book Antiqua" pitchFamily="18" charset="0"/>
              </a:rPr>
              <a:t>Τι είναι το ηλεκτρονικό περιοδικ</a:t>
            </a:r>
            <a:r>
              <a:rPr lang="el-GR" b="1" dirty="0">
                <a:solidFill>
                  <a:srgbClr val="FF0000"/>
                </a:solidFill>
                <a:latin typeface="Book Antiqua" pitchFamily="18" charset="0"/>
              </a:rPr>
              <a:t>ό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847528" y="1600200"/>
            <a:ext cx="8363272" cy="4709120"/>
          </a:xfrm>
        </p:spPr>
        <p:txBody>
          <a:bodyPr>
            <a:noAutofit/>
          </a:bodyPr>
          <a:lstStyle/>
          <a:p>
            <a:r>
              <a:rPr lang="el-GR" sz="2000" dirty="0">
                <a:latin typeface="Book Antiqua" pitchFamily="18" charset="0"/>
              </a:rPr>
              <a:t>Είναι ένα σύνολο αρχείων Η/Υ. </a:t>
            </a:r>
          </a:p>
          <a:p>
            <a:r>
              <a:rPr lang="el-GR" sz="2000" dirty="0">
                <a:latin typeface="Book Antiqua" pitchFamily="18" charset="0"/>
              </a:rPr>
              <a:t>Τα αρχεία αυτά διαφοροποιούνται ως προς την κωδικοποίηση (</a:t>
            </a:r>
            <a:r>
              <a:rPr lang="el-GR" sz="2000" dirty="0" err="1">
                <a:latin typeface="Book Antiqua" pitchFamily="18" charset="0"/>
              </a:rPr>
              <a:t>encoding</a:t>
            </a:r>
            <a:r>
              <a:rPr lang="el-GR" sz="2000" dirty="0">
                <a:latin typeface="Book Antiqua" pitchFamily="18" charset="0"/>
              </a:rPr>
              <a:t>) των περιεχομένων τους που μπορεί να είναι: κείμενο, εικόνα, </a:t>
            </a:r>
            <a:r>
              <a:rPr lang="el-GR" sz="2000" dirty="0" err="1">
                <a:latin typeface="Book Antiqua" pitchFamily="18" charset="0"/>
              </a:rPr>
              <a:t>video</a:t>
            </a:r>
            <a:r>
              <a:rPr lang="el-GR" sz="2000" dirty="0">
                <a:latin typeface="Book Antiqua" pitchFamily="18" charset="0"/>
              </a:rPr>
              <a:t>, ήχος ή </a:t>
            </a:r>
            <a:r>
              <a:rPr lang="el-GR" sz="2000" dirty="0" err="1">
                <a:latin typeface="Book Antiqua" pitchFamily="18" charset="0"/>
              </a:rPr>
              <a:t>animation</a:t>
            </a:r>
            <a:endParaRPr lang="el-GR" sz="2000" dirty="0">
              <a:latin typeface="Book Antiqua" pitchFamily="18" charset="0"/>
            </a:endParaRPr>
          </a:p>
          <a:p>
            <a:r>
              <a:rPr lang="el-GR" sz="2000" dirty="0">
                <a:latin typeface="Book Antiqua" pitchFamily="18" charset="0"/>
              </a:rPr>
              <a:t>Χρησιμοποιούν </a:t>
            </a:r>
            <a:r>
              <a:rPr lang="el-GR" sz="2000" b="1" dirty="0">
                <a:latin typeface="Book Antiqua" pitchFamily="18" charset="0"/>
              </a:rPr>
              <a:t>άδειες χρήσης</a:t>
            </a:r>
            <a:r>
              <a:rPr lang="el-GR" sz="2000" dirty="0">
                <a:latin typeface="Book Antiqua" pitchFamily="18" charset="0"/>
              </a:rPr>
              <a:t> της </a:t>
            </a:r>
            <a:r>
              <a:rPr lang="el-GR" sz="2000" dirty="0" err="1">
                <a:latin typeface="Book Antiqua" pitchFamily="18" charset="0"/>
              </a:rPr>
              <a:t>Creative</a:t>
            </a:r>
            <a:r>
              <a:rPr lang="el-GR" sz="2000" dirty="0">
                <a:latin typeface="Book Antiqua" pitchFamily="18" charset="0"/>
              </a:rPr>
              <a:t> </a:t>
            </a:r>
            <a:r>
              <a:rPr lang="el-GR" sz="2000" dirty="0" err="1">
                <a:latin typeface="Book Antiqua" pitchFamily="18" charset="0"/>
              </a:rPr>
              <a:t>Commons</a:t>
            </a:r>
            <a:r>
              <a:rPr lang="el-GR" sz="2000" dirty="0">
                <a:latin typeface="Book Antiqua" pitchFamily="18" charset="0"/>
              </a:rPr>
              <a:t> ή παρόμοιων οργανισμών</a:t>
            </a:r>
          </a:p>
          <a:p>
            <a:r>
              <a:rPr lang="el-GR" sz="2000" dirty="0">
                <a:latin typeface="Book Antiqua" pitchFamily="18" charset="0"/>
              </a:rPr>
              <a:t>Χρησιμοποιούν μεθόδους </a:t>
            </a:r>
            <a:r>
              <a:rPr lang="el-GR" sz="2000" b="1" dirty="0">
                <a:latin typeface="Book Antiqua" pitchFamily="18" charset="0"/>
              </a:rPr>
              <a:t>ελέγχου ποιότητας</a:t>
            </a:r>
            <a:r>
              <a:rPr lang="el-GR" sz="2000" dirty="0">
                <a:latin typeface="Book Antiqua" pitchFamily="18" charset="0"/>
              </a:rPr>
              <a:t>, παρόμοιες με αυτές των παραδοσιακών περιοδικών δηλ </a:t>
            </a:r>
            <a:r>
              <a:rPr lang="el-GR" sz="2000" dirty="0" err="1">
                <a:latin typeface="Book Antiqua" pitchFamily="18" charset="0"/>
              </a:rPr>
              <a:t>peer</a:t>
            </a:r>
            <a:r>
              <a:rPr lang="el-GR" sz="2000" dirty="0">
                <a:latin typeface="Book Antiqua" pitchFamily="18" charset="0"/>
              </a:rPr>
              <a:t> </a:t>
            </a:r>
            <a:r>
              <a:rPr lang="el-GR" sz="2000" dirty="0" err="1">
                <a:latin typeface="Book Antiqua" pitchFamily="18" charset="0"/>
              </a:rPr>
              <a:t>review</a:t>
            </a:r>
            <a:endParaRPr lang="el-GR" sz="2000" dirty="0">
              <a:latin typeface="Book Antiqua" pitchFamily="18" charset="0"/>
            </a:endParaRPr>
          </a:p>
          <a:p>
            <a:r>
              <a:rPr lang="el-GR" sz="2000" dirty="0">
                <a:latin typeface="Book Antiqua" pitchFamily="18" charset="0"/>
              </a:rPr>
              <a:t>Το ηλεκτρονικό περιεχόμενο παρέχεται δωρεάν στο </a:t>
            </a:r>
            <a:r>
              <a:rPr lang="el-GR" sz="2000" dirty="0">
                <a:latin typeface="Book Antiqua" pitchFamily="18" charset="0"/>
                <a:hlinkClick r:id="rId2" tooltip="Διαδίκτυο"/>
              </a:rPr>
              <a:t>διαδίκτυο</a:t>
            </a:r>
            <a:r>
              <a:rPr lang="el-GR" sz="2000" dirty="0">
                <a:latin typeface="Book Antiqua" pitchFamily="18" charset="0"/>
              </a:rPr>
              <a:t> ή να απαιτείτε εισφορά για την διάθεση των πληροφοριών </a:t>
            </a:r>
          </a:p>
          <a:p>
            <a:r>
              <a:rPr lang="el-GR" sz="2000" dirty="0">
                <a:latin typeface="Book Antiqua" pitchFamily="18" charset="0"/>
              </a:rPr>
              <a:t>Παρέχει άμεση και εύκολη πρόσβαση στην πιο πρόσφατη πληροφορία</a:t>
            </a:r>
          </a:p>
          <a:p>
            <a:r>
              <a:rPr lang="el-GR" sz="2000" dirty="0">
                <a:latin typeface="Book Antiqua" pitchFamily="18" charset="0"/>
              </a:rPr>
              <a:t>Οι μορφές στις οποίες βρίσκουμε τα περιοδικά είναι σε </a:t>
            </a:r>
            <a:r>
              <a:rPr lang="el-GR" sz="2000" dirty="0">
                <a:latin typeface="Book Antiqua" pitchFamily="18" charset="0"/>
                <a:hlinkClick r:id="rId3" tooltip="HTML"/>
              </a:rPr>
              <a:t>HTML</a:t>
            </a:r>
            <a:r>
              <a:rPr lang="el-GR" sz="2000" dirty="0">
                <a:latin typeface="Book Antiqua" pitchFamily="18" charset="0"/>
              </a:rPr>
              <a:t> ή </a:t>
            </a:r>
            <a:r>
              <a:rPr lang="el-GR" sz="2000" u="sng" dirty="0">
                <a:latin typeface="Book Antiqua" pitchFamily="18" charset="0"/>
                <a:hlinkClick r:id="rId4" tooltip="PDF"/>
              </a:rPr>
              <a:t>PDF</a:t>
            </a:r>
            <a:r>
              <a:rPr lang="el-GR" sz="2000" dirty="0"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86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Book Antiqua" pitchFamily="18" charset="0"/>
              </a:rPr>
              <a:t>Τι είναι το ηλεκτρονικό περιοδικ</a:t>
            </a:r>
            <a:r>
              <a:rPr lang="el-GR" b="1" dirty="0">
                <a:solidFill>
                  <a:srgbClr val="FF0000"/>
                </a:solidFill>
                <a:latin typeface="Book Antiqua" pitchFamily="18" charset="0"/>
              </a:rPr>
              <a:t>ό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>
                <a:latin typeface="Arial Narrow" pitchFamily="34" charset="0"/>
              </a:rPr>
              <a:t>Είναι ένα σύνολο αρχείων Η/Υ. </a:t>
            </a:r>
          </a:p>
          <a:p>
            <a:r>
              <a:rPr lang="el-GR" sz="2000" dirty="0">
                <a:latin typeface="Arial Narrow" pitchFamily="34" charset="0"/>
              </a:rPr>
              <a:t>Τα αρχεία αυτά διαφοροποιούνται ως προς την κωδικοποίηση (</a:t>
            </a:r>
            <a:r>
              <a:rPr lang="el-GR" sz="2000" dirty="0" err="1">
                <a:latin typeface="Arial Narrow" pitchFamily="34" charset="0"/>
              </a:rPr>
              <a:t>encoding</a:t>
            </a:r>
            <a:r>
              <a:rPr lang="el-GR" sz="2000" dirty="0">
                <a:latin typeface="Arial Narrow" pitchFamily="34" charset="0"/>
              </a:rPr>
              <a:t>) των περιεχομένων τους που μπορεί να είναι: κείμενο, εικόνα, </a:t>
            </a:r>
            <a:r>
              <a:rPr lang="el-GR" sz="2000" dirty="0" err="1">
                <a:latin typeface="Arial Narrow" pitchFamily="34" charset="0"/>
              </a:rPr>
              <a:t>video</a:t>
            </a:r>
            <a:r>
              <a:rPr lang="el-GR" sz="2000" dirty="0">
                <a:latin typeface="Arial Narrow" pitchFamily="34" charset="0"/>
              </a:rPr>
              <a:t>, ήχος ή </a:t>
            </a:r>
            <a:r>
              <a:rPr lang="el-GR" sz="2000" dirty="0" err="1">
                <a:latin typeface="Arial Narrow" pitchFamily="34" charset="0"/>
              </a:rPr>
              <a:t>animation</a:t>
            </a:r>
            <a:endParaRPr lang="el-GR" sz="2000" dirty="0">
              <a:latin typeface="Arial Narrow" pitchFamily="34" charset="0"/>
            </a:endParaRPr>
          </a:p>
          <a:p>
            <a:r>
              <a:rPr lang="el-GR" sz="2000" dirty="0">
                <a:latin typeface="Arial Narrow" pitchFamily="34" charset="0"/>
              </a:rPr>
              <a:t>Χρησιμοποιούν </a:t>
            </a:r>
            <a:r>
              <a:rPr lang="el-GR" sz="2000" b="1" dirty="0">
                <a:latin typeface="Arial Narrow" pitchFamily="34" charset="0"/>
              </a:rPr>
              <a:t>άδειες χρήσης</a:t>
            </a:r>
            <a:r>
              <a:rPr lang="el-GR" sz="2000" dirty="0">
                <a:latin typeface="Arial Narrow" pitchFamily="34" charset="0"/>
              </a:rPr>
              <a:t> της </a:t>
            </a:r>
            <a:r>
              <a:rPr lang="el-GR" sz="2000" dirty="0" err="1">
                <a:latin typeface="Arial Narrow" pitchFamily="34" charset="0"/>
              </a:rPr>
              <a:t>Creative</a:t>
            </a:r>
            <a:r>
              <a:rPr lang="el-GR" sz="2000" dirty="0">
                <a:latin typeface="Arial Narrow" pitchFamily="34" charset="0"/>
              </a:rPr>
              <a:t> </a:t>
            </a:r>
            <a:r>
              <a:rPr lang="el-GR" sz="2000" dirty="0" err="1">
                <a:latin typeface="Arial Narrow" pitchFamily="34" charset="0"/>
              </a:rPr>
              <a:t>Commons</a:t>
            </a:r>
            <a:r>
              <a:rPr lang="el-GR" sz="2000" dirty="0">
                <a:latin typeface="Arial Narrow" pitchFamily="34" charset="0"/>
              </a:rPr>
              <a:t> ή παρόμοιων οργανισμών</a:t>
            </a:r>
          </a:p>
          <a:p>
            <a:r>
              <a:rPr lang="el-GR" sz="2000" dirty="0">
                <a:latin typeface="Arial Narrow" pitchFamily="34" charset="0"/>
              </a:rPr>
              <a:t>Χρησιμοποιούν μεθόδους </a:t>
            </a:r>
            <a:r>
              <a:rPr lang="el-GR" sz="2000" b="1" dirty="0">
                <a:latin typeface="Arial Narrow" pitchFamily="34" charset="0"/>
              </a:rPr>
              <a:t>ελέγχου ποιότητας</a:t>
            </a:r>
            <a:r>
              <a:rPr lang="el-GR" sz="2000" dirty="0">
                <a:latin typeface="Arial Narrow" pitchFamily="34" charset="0"/>
              </a:rPr>
              <a:t>, παρόμοιες με αυτές των παραδοσιακών περιοδικών δηλ </a:t>
            </a:r>
            <a:r>
              <a:rPr lang="el-GR" sz="2000" dirty="0" err="1">
                <a:latin typeface="Arial Narrow" pitchFamily="34" charset="0"/>
              </a:rPr>
              <a:t>peer</a:t>
            </a:r>
            <a:r>
              <a:rPr lang="el-GR" sz="2000" dirty="0">
                <a:latin typeface="Arial Narrow" pitchFamily="34" charset="0"/>
              </a:rPr>
              <a:t> </a:t>
            </a:r>
            <a:r>
              <a:rPr lang="el-GR" sz="2000" dirty="0" err="1">
                <a:latin typeface="Arial Narrow" pitchFamily="34" charset="0"/>
              </a:rPr>
              <a:t>review</a:t>
            </a:r>
            <a:endParaRPr lang="el-GR" sz="2000" dirty="0">
              <a:latin typeface="Arial Narrow" pitchFamily="34" charset="0"/>
            </a:endParaRPr>
          </a:p>
          <a:p>
            <a:r>
              <a:rPr lang="el-GR" sz="2000" dirty="0">
                <a:latin typeface="Arial Narrow" pitchFamily="34" charset="0"/>
              </a:rPr>
              <a:t>Το ηλεκτρονικό περιεχόμενο παρέχεται δωρεάν στο </a:t>
            </a:r>
            <a:r>
              <a:rPr lang="el-GR" sz="2000" dirty="0">
                <a:latin typeface="Arial Narrow" pitchFamily="34" charset="0"/>
                <a:hlinkClick r:id="rId2" tooltip="Διαδίκτυο"/>
              </a:rPr>
              <a:t>διαδίκτυο</a:t>
            </a:r>
            <a:r>
              <a:rPr lang="el-GR" sz="2000" dirty="0">
                <a:latin typeface="Arial Narrow" pitchFamily="34" charset="0"/>
              </a:rPr>
              <a:t> ή να απαιτείτε εισφορά για την διάθεση των πληροφοριών </a:t>
            </a:r>
          </a:p>
          <a:p>
            <a:r>
              <a:rPr lang="el-GR" sz="2000" dirty="0">
                <a:latin typeface="Arial Narrow" pitchFamily="34" charset="0"/>
              </a:rPr>
              <a:t>Παρέχει άμεση και εύκολη πρόσβαση στην πιο πρόσφατη πληροφορία</a:t>
            </a:r>
          </a:p>
          <a:p>
            <a:r>
              <a:rPr lang="el-GR" sz="2000" dirty="0">
                <a:latin typeface="Arial Narrow" pitchFamily="34" charset="0"/>
              </a:rPr>
              <a:t>Οι μορφές στις οποίες βρίσκουμε τα περιοδικά είναι σε </a:t>
            </a:r>
            <a:r>
              <a:rPr lang="el-GR" sz="2000" dirty="0">
                <a:latin typeface="Arial Narrow" pitchFamily="34" charset="0"/>
                <a:hlinkClick r:id="rId3" tooltip="HTML"/>
              </a:rPr>
              <a:t>HTML</a:t>
            </a:r>
            <a:r>
              <a:rPr lang="el-GR" sz="2000" dirty="0">
                <a:latin typeface="Arial Narrow" pitchFamily="34" charset="0"/>
              </a:rPr>
              <a:t> ή </a:t>
            </a:r>
            <a:r>
              <a:rPr lang="el-GR" sz="2000" u="sng" dirty="0">
                <a:latin typeface="Arial Narrow" pitchFamily="34" charset="0"/>
                <a:hlinkClick r:id="rId4" tooltip="PDF"/>
              </a:rPr>
              <a:t>PDF</a:t>
            </a:r>
            <a:r>
              <a:rPr lang="el-GR" sz="20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0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800" dirty="0">
                <a:solidFill>
                  <a:srgbClr val="FF0000"/>
                </a:solidFill>
                <a:latin typeface="Book Antiqua" pitchFamily="18" charset="0"/>
              </a:rPr>
              <a:t>Μορφές εμφάνισης Ηλεκτρονικών Περιοδικών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000" b="1" dirty="0"/>
              <a:t>Πλήρους κειμένου περιοδικά (</a:t>
            </a:r>
            <a:r>
              <a:rPr lang="el-GR" sz="2000" b="1" dirty="0" err="1"/>
              <a:t>Fulltex</a:t>
            </a:r>
            <a:r>
              <a:rPr lang="el-GR" sz="2000" dirty="0" err="1"/>
              <a:t>t</a:t>
            </a:r>
            <a:r>
              <a:rPr lang="el-GR" sz="2000" dirty="0"/>
              <a:t>)Τα </a:t>
            </a:r>
            <a:r>
              <a:rPr lang="el-GR" sz="2000" dirty="0" err="1"/>
              <a:t>full</a:t>
            </a:r>
            <a:r>
              <a:rPr lang="el-GR" sz="2000" dirty="0"/>
              <a:t> </a:t>
            </a:r>
            <a:r>
              <a:rPr lang="el-GR" sz="2000" dirty="0" err="1"/>
              <a:t>text</a:t>
            </a:r>
            <a:r>
              <a:rPr lang="el-GR" sz="2000" dirty="0"/>
              <a:t> ηλεκτρονικά περιοδικά περιλαμβάνουν ολόκληρο το κείμενο των άρθρων που παρουσιάζονται σε κάθε τεύχος, κωδικοποιώντας το κείμενο ανάλογα με το περιεχόμενο, ώστε να υπάρξει η καλύτερη δυνατή απόδοσή του. </a:t>
            </a:r>
          </a:p>
          <a:p>
            <a:pPr>
              <a:buNone/>
            </a:pPr>
            <a:r>
              <a:rPr lang="el-GR" sz="2000" b="1" dirty="0"/>
              <a:t>Περιοδικά Επιτομών (</a:t>
            </a:r>
            <a:r>
              <a:rPr lang="el-GR" sz="2000" b="1" dirty="0" err="1"/>
              <a:t>abstract</a:t>
            </a:r>
            <a:r>
              <a:rPr lang="el-GR" sz="2000" b="1" dirty="0"/>
              <a:t> </a:t>
            </a:r>
            <a:r>
              <a:rPr lang="el-GR" sz="2000" b="1" dirty="0" err="1"/>
              <a:t>journals</a:t>
            </a:r>
            <a:r>
              <a:rPr lang="el-GR" sz="2000" dirty="0"/>
              <a:t>)Σ' αυτή την περίπτωση το περιοδικό δεν περιλαμβάνει ολόκληρο το άρθρο, αλλά μόνο την επιτομή του και τα βιβλιογραφικά του στοιχεία </a:t>
            </a:r>
          </a:p>
          <a:p>
            <a:pPr>
              <a:buNone/>
            </a:pPr>
            <a:r>
              <a:rPr lang="el-GR" sz="2000" b="1" dirty="0"/>
              <a:t>Περιοδικά με πίνακες περιεχομένων (TOC</a:t>
            </a:r>
            <a:r>
              <a:rPr lang="en-US" sz="2000" b="1" dirty="0"/>
              <a:t> </a:t>
            </a:r>
            <a:r>
              <a:rPr lang="el-GR" sz="2000" b="1" dirty="0" err="1"/>
              <a:t>Journal</a:t>
            </a:r>
            <a:r>
              <a:rPr lang="el-GR" sz="2000" dirty="0"/>
              <a:t>)Τα περιοδικά αυτής της μορφής δεν περιέχουν το πλήρες κείμενο των άρθρων ή την επιτομή τους. Το κάθε ηλεκτρονικό τεύχος παρουσιάζει μόνο τον πίνακα περιεχομένων του αντίστοιχου έντυπου τεύχους. </a:t>
            </a:r>
          </a:p>
          <a:p>
            <a:pPr>
              <a:buNone/>
            </a:pPr>
            <a:r>
              <a:rPr lang="el-G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129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Βιβλιογραφική αναφορά σε Άρθρο Περιοδικού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l-GR" b="1" dirty="0"/>
          </a:p>
          <a:p>
            <a:pPr algn="just">
              <a:buNone/>
            </a:pPr>
            <a:r>
              <a:rPr lang="en-US" b="1" dirty="0"/>
              <a:t>Walker AR, Lee E, Robinson SP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b="1" baseline="30000" dirty="0"/>
              <a:t> </a:t>
            </a:r>
            <a:r>
              <a:rPr lang="en-US" b="1" dirty="0"/>
              <a:t>(2006)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/>
              <a:t> Two new grape cultivars, bud sports of Cabernet Sauvignon bearing pale-</a:t>
            </a:r>
            <a:r>
              <a:rPr lang="en-US" b="1" dirty="0" err="1"/>
              <a:t>coloured</a:t>
            </a:r>
            <a:r>
              <a:rPr lang="en-US" b="1" dirty="0"/>
              <a:t> berries, are the result of deletion of two regulatory genes of the berry </a:t>
            </a:r>
            <a:r>
              <a:rPr lang="en-US" b="1" dirty="0" err="1"/>
              <a:t>colour</a:t>
            </a:r>
            <a:r>
              <a:rPr lang="en-US" b="1" dirty="0"/>
              <a:t> locus 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/>
              <a:t>. Plant Mol </a:t>
            </a:r>
            <a:r>
              <a:rPr lang="en-US" b="1" dirty="0" err="1"/>
              <a:t>Biol</a:t>
            </a:r>
            <a:r>
              <a:rPr lang="el-GR" b="1" baseline="30000" dirty="0">
                <a:solidFill>
                  <a:srgbClr val="FF0000"/>
                </a:solidFill>
              </a:rPr>
              <a:t>4</a:t>
            </a:r>
            <a:r>
              <a:rPr lang="el-GR" b="1" dirty="0"/>
              <a:t> 62</a:t>
            </a:r>
            <a:r>
              <a:rPr lang="el-GR" b="1" baseline="30000" dirty="0">
                <a:solidFill>
                  <a:srgbClr val="FF0000"/>
                </a:solidFill>
              </a:rPr>
              <a:t>5</a:t>
            </a:r>
            <a:r>
              <a:rPr lang="el-GR" b="1" dirty="0"/>
              <a:t>(4–5)</a:t>
            </a:r>
            <a:r>
              <a:rPr lang="el-GR" b="1" baseline="30000" dirty="0">
                <a:solidFill>
                  <a:srgbClr val="FF0000"/>
                </a:solidFill>
              </a:rPr>
              <a:t>6</a:t>
            </a:r>
            <a:r>
              <a:rPr lang="el-GR" b="1" dirty="0"/>
              <a:t>:623–635</a:t>
            </a:r>
            <a:r>
              <a:rPr lang="el-GR" b="1" baseline="30000" dirty="0">
                <a:solidFill>
                  <a:srgbClr val="FF0000"/>
                </a:solidFill>
              </a:rPr>
              <a:t>7</a:t>
            </a:r>
            <a:r>
              <a:rPr lang="el-GR" b="1" dirty="0"/>
              <a:t> </a:t>
            </a:r>
            <a:endParaRPr lang="el-GR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1)Συγγραφείς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2)Χρονολογία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3) Τίτλος άρθρου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4)Τίτλος Περιοδικού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5)Τόμος 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6)Αρίθμηση Τεύχους </a:t>
            </a:r>
          </a:p>
          <a:p>
            <a:pPr>
              <a:buNone/>
            </a:pPr>
            <a:r>
              <a:rPr lang="el-GR" sz="1800" i="1" dirty="0">
                <a:solidFill>
                  <a:srgbClr val="FF0000"/>
                </a:solidFill>
              </a:rPr>
              <a:t>7)Σελίδες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Πώς διαβάζω ένα άρθρο περιοδικού</a:t>
            </a:r>
            <a:br>
              <a:rPr lang="el-GR" dirty="0"/>
            </a:br>
            <a:endParaRPr lang="el-GR" dirty="0"/>
          </a:p>
        </p:txBody>
      </p:sp>
      <p:pic>
        <p:nvPicPr>
          <p:cNvPr id="3074" name="Picture 2" descr="C:\Users\nikit\Desktop\ΒΗΜΑ 2_clip_image002_0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7" y="1916832"/>
            <a:ext cx="3687251" cy="3655308"/>
          </a:xfrm>
          <a:prstGeom prst="rect">
            <a:avLst/>
          </a:prstGeom>
          <a:noFill/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l-GR" sz="1400" i="1" dirty="0"/>
              <a:t>Ποιους μεθόδους χρησιμοποίησαν οι συντάκτες;</a:t>
            </a:r>
            <a:endParaRPr lang="en-US" sz="1400" i="1" dirty="0"/>
          </a:p>
          <a:p>
            <a:r>
              <a:rPr lang="el-GR" sz="1400" i="1" dirty="0"/>
              <a:t>Τι βιβλιογραφία συμβουλεύτηκαν;</a:t>
            </a:r>
            <a:endParaRPr lang="en-US" sz="1400" i="1" dirty="0"/>
          </a:p>
          <a:p>
            <a:r>
              <a:rPr lang="el-GR" sz="1400" i="1" dirty="0"/>
              <a:t>Είναι το πείραμα πειστικό;</a:t>
            </a:r>
            <a:endParaRPr lang="en-US" sz="1400" i="1" dirty="0"/>
          </a:p>
          <a:p>
            <a:r>
              <a:rPr lang="el-GR" sz="1400" i="1" dirty="0"/>
              <a:t>Ποία προγενέστερη εργασία αποτέλεσε τη βάση γι αυτό το άρθρο;</a:t>
            </a:r>
            <a:endParaRPr lang="en-US" sz="1400" i="1" dirty="0"/>
          </a:p>
          <a:p>
            <a:r>
              <a:rPr lang="el-GR" sz="1400" i="1" dirty="0"/>
              <a:t>Ήταν αρκετά τα στοιχεία που αναλύθηκαν και που ερμηνεύθηκαν;</a:t>
            </a:r>
            <a:endParaRPr lang="en-US" sz="1400" i="1" dirty="0"/>
          </a:p>
          <a:p>
            <a:r>
              <a:rPr lang="el-GR" sz="1400" i="1" dirty="0"/>
              <a:t>Ποία είναι τα σημαντικότερα συμπεράσματα της μελέτης;</a:t>
            </a:r>
            <a:endParaRPr lang="en-US" sz="1400" i="1" dirty="0"/>
          </a:p>
          <a:p>
            <a:r>
              <a:rPr lang="el-GR" sz="1400" i="1" dirty="0"/>
              <a:t>Πάνω σε ποίες  θεωρίες στηρίζεται η εργασία που γίνεται;</a:t>
            </a:r>
            <a:endParaRPr lang="en-US" sz="1400" i="1" dirty="0"/>
          </a:p>
          <a:p>
            <a:r>
              <a:rPr lang="el-GR" sz="1400" i="1" dirty="0"/>
              <a:t>Ποία προγενέστερη εργασία υποστηρίζει το θεωρητικό πλαίσιο που περιγράφεται σε αυτό το άρθρο;</a:t>
            </a:r>
            <a:endParaRPr lang="en-US" sz="1400" i="1" dirty="0"/>
          </a:p>
          <a:p>
            <a:r>
              <a:rPr lang="el-GR" sz="1400" i="1" dirty="0"/>
              <a:t>Ποία είναι η συγκεκριμένη ερευνητική ερώτηση που εξετάζεται σε αυτό το άρθρο;</a:t>
            </a:r>
            <a:endParaRPr lang="en-US" sz="1400" i="1" dirty="0"/>
          </a:p>
          <a:p>
            <a:r>
              <a:rPr lang="el-GR" sz="1400" i="1" dirty="0"/>
              <a:t>Ποία συγκεκριμένη υπόθεση (ή ποιες υποθέσεις) εξετάζεται-</a:t>
            </a:r>
            <a:r>
              <a:rPr lang="el-GR" sz="1400" i="1" dirty="0" err="1"/>
              <a:t>οντε </a:t>
            </a:r>
            <a:r>
              <a:rPr lang="el-GR" sz="1400" i="1" dirty="0"/>
              <a:t>σε αυτό το άρθρο;</a:t>
            </a:r>
          </a:p>
        </p:txBody>
      </p:sp>
    </p:spTree>
    <p:extLst>
      <p:ext uri="{BB962C8B-B14F-4D97-AF65-F5344CB8AC3E}">
        <p14:creationId xmlns:p14="http://schemas.microsoft.com/office/powerpoint/2010/main" val="322833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A797AC-6764-4FE2-8E66-28D8F7A37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Εργαλεία καταγραφής επιστημονικών αναφορών και μέτρησης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F3A066-3D8A-403E-B21C-9C04BBDDB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Τα παρακάτω εργαλεία παρέχουν  στους ερευνητές, καθηγητές, φοιτητές γρήγορη και δυναμική πρόσβαση σε κορυφαίες βάσεις δεδομένων αναφορών του κόσμου.</a:t>
            </a:r>
          </a:p>
          <a:p>
            <a:r>
              <a:rPr lang="en-US" sz="2300" dirty="0" err="1"/>
              <a:t>IEEEXplore</a:t>
            </a:r>
            <a:endParaRPr lang="el-GR" sz="2300" dirty="0"/>
          </a:p>
          <a:p>
            <a:r>
              <a:rPr lang="en-US" sz="2300" dirty="0"/>
              <a:t>Web of Science</a:t>
            </a:r>
            <a:endParaRPr lang="el-GR" sz="2300" dirty="0"/>
          </a:p>
          <a:p>
            <a:r>
              <a:rPr lang="en-US" sz="2300" dirty="0"/>
              <a:t>Science Citation Index-</a:t>
            </a:r>
            <a:endParaRPr lang="el-GR" sz="2300" dirty="0"/>
          </a:p>
          <a:p>
            <a:r>
              <a:rPr lang="en-US" sz="2300" dirty="0"/>
              <a:t>Scopus</a:t>
            </a:r>
            <a:endParaRPr lang="el-GR" sz="2300" dirty="0"/>
          </a:p>
          <a:p>
            <a:r>
              <a:rPr lang="en-US" sz="2300" dirty="0"/>
              <a:t>Google Scholar </a:t>
            </a:r>
            <a:endParaRPr lang="el-GR" sz="2300" dirty="0"/>
          </a:p>
          <a:p>
            <a:r>
              <a:rPr lang="en-US" sz="2300" dirty="0"/>
              <a:t> </a:t>
            </a:r>
            <a:r>
              <a:rPr lang="en-US" sz="2300" u="sng" dirty="0">
                <a:hlinkClick r:id="rId2" tooltip="Opens external link in new window"/>
              </a:rPr>
              <a:t>Academic Search</a:t>
            </a:r>
            <a:endParaRPr lang="el-GR" sz="2300" dirty="0"/>
          </a:p>
          <a:p>
            <a:pPr marL="0" indent="0">
              <a:buNone/>
            </a:pPr>
            <a:r>
              <a:rPr lang="el-GR" dirty="0"/>
              <a:t>Οδηγίες εδώ: </a:t>
            </a:r>
            <a:r>
              <a:rPr lang="en-US" dirty="0">
                <a:hlinkClick r:id="rId3"/>
              </a:rPr>
              <a:t>https://repository.kallipos.gr/bitstream/11419/4758/1/03_chapter_2.pdf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6719825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853</Words>
  <Application>Microsoft Office PowerPoint</Application>
  <PresentationFormat>Ευρεία οθόνη</PresentationFormat>
  <Paragraphs>72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Book Antiqua</vt:lpstr>
      <vt:lpstr>Trebuchet MS</vt:lpstr>
      <vt:lpstr>Wingdings 3</vt:lpstr>
      <vt:lpstr>Όψη</vt:lpstr>
      <vt:lpstr>Περιοδικές εκδόσεις </vt:lpstr>
      <vt:lpstr>Περιοδικό /Journal </vt:lpstr>
      <vt:lpstr>Είδη περιοδικών</vt:lpstr>
      <vt:lpstr>Τι είναι το ηλεκτρονικό περιοδικό </vt:lpstr>
      <vt:lpstr>Τι είναι το ηλεκτρονικό περιοδικό </vt:lpstr>
      <vt:lpstr>Μορφές εμφάνισης Ηλεκτρονικών Περιοδικών </vt:lpstr>
      <vt:lpstr>Βιβλιογραφική αναφορά σε Άρθρο Περιοδικού</vt:lpstr>
      <vt:lpstr>Πώς διαβάζω ένα άρθρο περιοδικού </vt:lpstr>
      <vt:lpstr>Εργαλεία καταγραφής επιστημονικών αναφορών και μέτρησης</vt:lpstr>
      <vt:lpstr>Δείκτες απήχησης επιστημονικών περιοδικών </vt:lpstr>
      <vt:lpstr>Impact Factors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Περιοδικές εκδόσεις </dc:title>
  <dc:creator>user</dc:creator>
  <cp:lastModifiedBy>user</cp:lastModifiedBy>
  <cp:revision>13</cp:revision>
  <dcterms:created xsi:type="dcterms:W3CDTF">2020-03-26T12:18:03Z</dcterms:created>
  <dcterms:modified xsi:type="dcterms:W3CDTF">2020-03-26T13:38:09Z</dcterms:modified>
</cp:coreProperties>
</file>