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8" r:id="rId2"/>
    <p:sldId id="352" r:id="rId3"/>
    <p:sldId id="259" r:id="rId4"/>
    <p:sldId id="344" r:id="rId5"/>
    <p:sldId id="343" r:id="rId6"/>
    <p:sldId id="326" r:id="rId7"/>
    <p:sldId id="335" r:id="rId8"/>
    <p:sldId id="328" r:id="rId9"/>
    <p:sldId id="327" r:id="rId10"/>
    <p:sldId id="342" r:id="rId11"/>
    <p:sldId id="345" r:id="rId12"/>
    <p:sldId id="329" r:id="rId13"/>
    <p:sldId id="323" r:id="rId14"/>
    <p:sldId id="330" r:id="rId15"/>
    <p:sldId id="331" r:id="rId16"/>
    <p:sldId id="346" r:id="rId17"/>
    <p:sldId id="332" r:id="rId18"/>
    <p:sldId id="333" r:id="rId19"/>
    <p:sldId id="334" r:id="rId20"/>
    <p:sldId id="262" r:id="rId21"/>
    <p:sldId id="340" r:id="rId22"/>
    <p:sldId id="347" r:id="rId23"/>
    <p:sldId id="349" r:id="rId24"/>
    <p:sldId id="350" r:id="rId25"/>
    <p:sldId id="348" r:id="rId26"/>
    <p:sldId id="338" r:id="rId27"/>
    <p:sldId id="35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F2FA-EF93-45E3-B455-F1FF55D196BE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2C24B-F805-4BAD-9AF9-44FE146384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E7ACE-F8A0-4A71-B93D-7EA70BD95C5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5147203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650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464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56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6049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6298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9435329"/>
      </p:ext>
    </p:extLst>
  </p:cSld>
  <p:clrMapOvr>
    <a:masterClrMapping/>
  </p:clrMapOvr>
  <p:transition spd="med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5376847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463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8433680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4617693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2654968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1110052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935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8957627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3664650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0D26-94FF-4CCE-80EC-26E0580C4D3B}" type="datetimeFigureOut">
              <a:rPr lang="el-GR" smtClean="0"/>
              <a:pPr/>
              <a:t>26/3/2020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CA057F-3BB3-4E5E-923E-465BE4D535A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350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ransition spd="med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deley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58z7XTtyk" TargetMode="External"/><Relationship Id="rId2" Type="http://schemas.openxmlformats.org/officeDocument/2006/relationships/hyperlink" Target="https://www.youtube.com/watch?v=6-VeDKzloZ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huxV0I1M_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index.aspx" TargetMode="External"/><Relationship Id="rId2" Type="http://schemas.openxmlformats.org/officeDocument/2006/relationships/hyperlink" Target="http://www.harvardgenerato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eee.org/documents/ieeecitationref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Στόχοι της παρουσίασης 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l-GR" dirty="0">
              <a:latin typeface="Arial Narrow" pitchFamily="34" charset="0"/>
            </a:endParaRPr>
          </a:p>
          <a:p>
            <a:pPr algn="just">
              <a:buNone/>
            </a:pPr>
            <a:r>
              <a:rPr lang="el-GR" sz="2400" dirty="0">
                <a:latin typeface="Arial Narrow" pitchFamily="34" charset="0"/>
              </a:rPr>
              <a:t>Στο τέλος της παρουσίασης θα είστε σε θέση να :</a:t>
            </a:r>
          </a:p>
          <a:p>
            <a:pPr algn="just">
              <a:buNone/>
            </a:pP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l-GR" sz="2400" dirty="0">
                <a:latin typeface="Arial Narrow" pitchFamily="34" charset="0"/>
              </a:rPr>
              <a:t>Γνωρίζετε,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l-GR" sz="2400" dirty="0">
                <a:latin typeface="Arial Narrow" pitchFamily="34" charset="0"/>
              </a:rPr>
              <a:t>τους βασικούς κανόνες καταγραφής βιβλιογραφικών παραπομπών / αναφορών</a:t>
            </a:r>
          </a:p>
          <a:p>
            <a:pPr algn="just"/>
            <a:r>
              <a:rPr lang="el-GR" sz="2400" dirty="0">
                <a:latin typeface="Arial Narrow" pitchFamily="34" charset="0"/>
              </a:rPr>
              <a:t>Κατανοείτε τη σημασία και το σκοπό των βιβλιογραφικών παραπομπών /αναφορών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Παραδείγματα Παράθεσης πηγών </a:t>
            </a:r>
          </a:p>
        </p:txBody>
      </p:sp>
      <p:pic>
        <p:nvPicPr>
          <p:cNvPr id="5" name="Picture 2" descr="C:\Users\nikit\Desktop\papa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960440" cy="1512168"/>
          </a:xfrm>
          <a:prstGeom prst="rect">
            <a:avLst/>
          </a:prstGeom>
          <a:noFill/>
        </p:spPr>
      </p:pic>
      <p:pic>
        <p:nvPicPr>
          <p:cNvPr id="6" name="Picture 3" descr="C:\Users\nikit\Desktop\papa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4104456" cy="1584176"/>
          </a:xfrm>
          <a:prstGeom prst="rect">
            <a:avLst/>
          </a:prstGeom>
          <a:noFill/>
        </p:spPr>
      </p:pic>
      <p:pic>
        <p:nvPicPr>
          <p:cNvPr id="3075" name="Picture 3" descr="C:\Users\nikit\Desktop\iee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33056"/>
            <a:ext cx="3456384" cy="2304256"/>
          </a:xfrm>
          <a:prstGeom prst="rect">
            <a:avLst/>
          </a:prstGeom>
          <a:noFill/>
        </p:spPr>
      </p:pic>
      <p:pic>
        <p:nvPicPr>
          <p:cNvPr id="3076" name="Picture 4" descr="C:\Users\nikit\Desktop\iee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789040"/>
            <a:ext cx="3153238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Είδη παραπομπών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l-GR" dirty="0">
                <a:latin typeface="Arial Narrow" pitchFamily="34" charset="0"/>
              </a:rPr>
              <a:t>Οι βιβλιογραφικές παραπομπές γίνονται ανάλογα με τον τύπο της δημοσίευσης και συνεπώς με τα πρότυπα που διέπουν τον κάθε τύπο </a:t>
            </a:r>
          </a:p>
          <a:p>
            <a:r>
              <a:rPr lang="el-GR" b="1" dirty="0">
                <a:latin typeface="Arial Narrow" pitchFamily="34" charset="0"/>
              </a:rPr>
              <a:t>Αριθμητική μορφή </a:t>
            </a:r>
            <a:r>
              <a:rPr lang="el-GR" dirty="0">
                <a:latin typeface="Arial Narrow" pitchFamily="34" charset="0"/>
              </a:rPr>
              <a:t>( </a:t>
            </a:r>
            <a:r>
              <a:rPr lang="el-GR" i="1" dirty="0">
                <a:latin typeface="Arial Narrow" pitchFamily="34" charset="0"/>
              </a:rPr>
              <a:t>Οι αριθμητικοί δείκτες τοποθετούνται είτε στο τέλος της σελίδας (</a:t>
            </a:r>
            <a:r>
              <a:rPr lang="el-GR" i="1" dirty="0" err="1">
                <a:latin typeface="Arial Narrow" pitchFamily="34" charset="0"/>
              </a:rPr>
              <a:t>footnotes</a:t>
            </a:r>
            <a:r>
              <a:rPr lang="el-GR" i="1" dirty="0">
                <a:latin typeface="Arial Narrow" pitchFamily="34" charset="0"/>
              </a:rPr>
              <a:t>) είτε στο τέλος της εργασίας (</a:t>
            </a:r>
            <a:r>
              <a:rPr lang="el-GR" i="1" dirty="0" err="1">
                <a:latin typeface="Arial Narrow" pitchFamily="34" charset="0"/>
              </a:rPr>
              <a:t>endnotes</a:t>
            </a:r>
            <a:r>
              <a:rPr lang="el-GR" i="1" dirty="0">
                <a:latin typeface="Arial Narrow" pitchFamily="34" charset="0"/>
              </a:rPr>
              <a:t>), συνοδευόμενοι από τα πλήρη βιβλιογραφικά στοιχεία της πηγής.)</a:t>
            </a:r>
            <a:endParaRPr lang="en-US" i="1" dirty="0">
              <a:latin typeface="Arial Narrow" pitchFamily="34" charset="0"/>
            </a:endParaRPr>
          </a:p>
          <a:p>
            <a:r>
              <a:rPr lang="el-GR" b="1" dirty="0">
                <a:latin typeface="Arial Narrow" pitchFamily="34" charset="0"/>
              </a:rPr>
              <a:t>Παρενθετική μορφή </a:t>
            </a:r>
            <a:r>
              <a:rPr lang="el-GR" dirty="0">
                <a:latin typeface="Arial Narrow" pitchFamily="34" charset="0"/>
              </a:rPr>
              <a:t>(</a:t>
            </a:r>
            <a:r>
              <a:rPr lang="el-GR" i="1" dirty="0">
                <a:latin typeface="Arial Narrow" pitchFamily="34" charset="0"/>
              </a:rPr>
              <a:t>χρήση παρενθέσεων που καταγράφουν, εντός του κειμένου, τα στοιχεία της πηγής (συνήθως συγγραφέα/έτος ή συγγραφέα/σελίδες) στο τέλος κάθε αντίστοιχου αποσπάσματος. Τα πλήρη βιβλιογραφικά στοιχεία καταγράφονται σε μια αλφαβητική λίστα στο τέλος της εργασίας με τίτλο Βιβλιογραφικές Παραπομπές</a:t>
            </a:r>
            <a:r>
              <a:rPr lang="el-GR" dirty="0">
                <a:latin typeface="Arial Narrow" pitchFamily="34" charset="0"/>
              </a:rPr>
              <a:t>. </a:t>
            </a:r>
            <a:r>
              <a:rPr lang="el-GR" i="1" dirty="0">
                <a:latin typeface="Arial Narrow" pitchFamily="34" charset="0"/>
              </a:rPr>
              <a:t>) </a:t>
            </a:r>
            <a:endParaRPr lang="en-US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Αριθμητική μορφή: γενικοί κανόνες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latin typeface="Arial Narrow" pitchFamily="34" charset="0"/>
            </a:endParaRPr>
          </a:p>
          <a:p>
            <a:r>
              <a:rPr lang="el-GR" dirty="0">
                <a:latin typeface="Arial Narrow" pitchFamily="34" charset="0"/>
              </a:rPr>
              <a:t>Η αναγραφή ενός αριθμού που αντιστοιχείται σε μία εργασία μέσα στη κείμενο </a:t>
            </a:r>
            <a:endParaRPr lang="en-US" dirty="0">
              <a:latin typeface="Arial Narrow" pitchFamily="34" charset="0"/>
            </a:endParaRPr>
          </a:p>
          <a:p>
            <a:r>
              <a:rPr lang="el-GR" dirty="0">
                <a:latin typeface="Arial Narrow" pitchFamily="34" charset="0"/>
              </a:rPr>
              <a:t>Κάθε αναφορά ταυτοποιείται με συγκεκριμένο αριθμό που εσωκλείεται σε αγκύλες [1] </a:t>
            </a:r>
            <a:endParaRPr lang="en-US" dirty="0">
              <a:latin typeface="Arial Narrow" pitchFamily="34" charset="0"/>
            </a:endParaRPr>
          </a:p>
          <a:p>
            <a:r>
              <a:rPr lang="el-GR" dirty="0">
                <a:latin typeface="Arial Narrow" pitchFamily="34" charset="0"/>
              </a:rPr>
              <a:t>Οι αριθμοί στοιχίζονται αριστερά σε στήλη </a:t>
            </a:r>
            <a:endParaRPr lang="en-US" dirty="0">
              <a:latin typeface="Arial Narrow" pitchFamily="34" charset="0"/>
            </a:endParaRPr>
          </a:p>
          <a:p>
            <a:r>
              <a:rPr lang="el-GR" dirty="0">
                <a:latin typeface="Arial Narrow" pitchFamily="34" charset="0"/>
              </a:rPr>
              <a:t>Οι αναφορές στη βιβλιογραφία παρατίθενται με τη σειρά που εμφανίζονται στο κείμεν</a:t>
            </a:r>
            <a:r>
              <a:rPr lang="el-GR" dirty="0"/>
              <a:t>ο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Αριθμητική μορφή</a:t>
            </a:r>
          </a:p>
        </p:txBody>
      </p:sp>
      <p:pic>
        <p:nvPicPr>
          <p:cNvPr id="7" name="6 - Θέση περιεχομένου" descr="arithitiki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32837"/>
            <a:ext cx="3863280" cy="3572427"/>
          </a:xfrm>
        </p:spPr>
      </p:pic>
      <p:pic>
        <p:nvPicPr>
          <p:cNvPr id="8" name="7 - Θέση περιεχομένου" descr="ref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68738" y="2813345"/>
            <a:ext cx="3089275" cy="2575923"/>
          </a:xfrm>
        </p:spPr>
      </p:pic>
      <p:cxnSp>
        <p:nvCxnSpPr>
          <p:cNvPr id="10" name="9 - Ευθύγραμμο βέλος σύνδεσης"/>
          <p:cNvCxnSpPr/>
          <p:nvPr/>
        </p:nvCxnSpPr>
        <p:spPr>
          <a:xfrm flipH="1">
            <a:off x="1043608" y="2420888"/>
            <a:ext cx="144016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1763688" y="177281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Παραμπομή μέσα στο κείμενο</a:t>
            </a: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flipH="1">
            <a:off x="5796136" y="2276872"/>
            <a:ext cx="165618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868144" y="177281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Αναφορά στο τέλος της εργασίας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/>
              <a:t>Παρενθετική μορφή: γενικοί κανόνες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l-GR" sz="2800">
              <a:latin typeface="Arial Narrow" pitchFamily="34" charset="0"/>
            </a:endParaRPr>
          </a:p>
          <a:p>
            <a:r>
              <a:rPr lang="el-GR" sz="2800">
                <a:latin typeface="Arial Narrow" pitchFamily="34" charset="0"/>
              </a:rPr>
              <a:t>Σε κατάλληλο σημείο εντός του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κειμένου εισάγεται το επίθετο του συγγραφέα και το έτος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δημοσίευσης της πηγής που χρησιμοποιούμε.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(Βάμβουκας, 1998) ή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Σύμφωνα με το Βάμβουκα (1998)...</a:t>
            </a:r>
          </a:p>
          <a:p>
            <a:r>
              <a:rPr lang="el-GR" sz="2800">
                <a:latin typeface="Arial Narrow" pitchFamily="34" charset="0"/>
              </a:rPr>
              <a:t>Στην περίπτωση που παραπέμπουμε στην εργασία ενός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συγγραφέα, τότε γράφουμε το επίθετό του και το έτος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δημοσίευσης εντός παρένθεσης. Για παράδειγμα: Σύμφωνα με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τον Κόκκο (2005)…</a:t>
            </a:r>
            <a:endParaRPr lang="en-US" sz="2800">
              <a:latin typeface="Arial Narrow" pitchFamily="34" charset="0"/>
            </a:endParaRPr>
          </a:p>
          <a:p>
            <a:r>
              <a:rPr lang="el-GR" sz="2800">
                <a:latin typeface="Arial Narrow" pitchFamily="34" charset="0"/>
              </a:rPr>
              <a:t>Στην περίπτωση που μία εργασία έχει δύο 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συγγραφείς, τότε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παραπέμπουμε και στα δύο ονόματα κάθε φορά που</a:t>
            </a:r>
            <a:r>
              <a:rPr lang="en-US" sz="2800">
                <a:latin typeface="Arial Narrow" pitchFamily="34" charset="0"/>
              </a:rPr>
              <a:t> </a:t>
            </a:r>
            <a:r>
              <a:rPr lang="el-GR" sz="2800">
                <a:latin typeface="Arial Narrow" pitchFamily="34" charset="0"/>
              </a:rPr>
              <a:t>αναφερόμαστε στο έργο τους.</a:t>
            </a:r>
            <a:r>
              <a:rPr lang="en-US" sz="2800">
                <a:latin typeface="Arial Narrow" pitchFamily="34" charset="0"/>
              </a:rPr>
              <a:t> (Baker </a:t>
            </a:r>
            <a:r>
              <a:rPr lang="el-GR" sz="2800">
                <a:latin typeface="Arial Narrow" pitchFamily="34" charset="0"/>
              </a:rPr>
              <a:t>&amp;</a:t>
            </a:r>
            <a:r>
              <a:rPr lang="en-US" sz="2800">
                <a:latin typeface="Arial Narrow" pitchFamily="34" charset="0"/>
              </a:rPr>
              <a:t> Lightfoot, 1993)</a:t>
            </a:r>
            <a:endParaRPr lang="el-GR" sz="2800">
              <a:latin typeface="Arial Narrow" pitchFamily="34" charset="0"/>
            </a:endParaRPr>
          </a:p>
          <a:p>
            <a:r>
              <a:rPr lang="el-GR" sz="2800">
                <a:solidFill>
                  <a:srgbClr val="000000"/>
                </a:solidFill>
                <a:latin typeface="Arial Narrow" pitchFamily="34" charset="0"/>
              </a:rPr>
              <a:t>Ταυτόχρονες παραπομπές </a:t>
            </a:r>
            <a:r>
              <a:rPr lang="en-US" sz="280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l-GR" sz="2800">
                <a:latin typeface="Arial Narrow" pitchFamily="34" charset="0"/>
              </a:rPr>
              <a:t>τοποθετούνται με αλφαβητική σειρά</a:t>
            </a:r>
            <a:r>
              <a:rPr lang="en-US" sz="2800">
                <a:latin typeface="Arial Narrow" pitchFamily="34" charset="0"/>
              </a:rPr>
              <a:t>)</a:t>
            </a:r>
            <a:r>
              <a:rPr lang="el-GR" sz="2800">
                <a:latin typeface="Arial Narrow" pitchFamily="34" charset="0"/>
              </a:rPr>
              <a:t> </a:t>
            </a:r>
            <a:endParaRPr lang="en-US" sz="2800">
              <a:latin typeface="Arial Narrow" pitchFamily="34" charset="0"/>
            </a:endParaRPr>
          </a:p>
          <a:p>
            <a:pPr marL="660400" indent="-396875">
              <a:lnSpc>
                <a:spcPct val="125000"/>
              </a:lnSpc>
              <a:buNone/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l-GR" sz="2800">
                <a:solidFill>
                  <a:srgbClr val="000000"/>
                </a:solidFill>
                <a:latin typeface="Arial Narrow" pitchFamily="34" charset="0"/>
              </a:rPr>
              <a:t>Φοιτητές με εμπειρία</a:t>
            </a:r>
            <a:r>
              <a:rPr lang="en-US" sz="280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l-GR" sz="2800">
                <a:solidFill>
                  <a:srgbClr val="000000"/>
                </a:solidFill>
                <a:latin typeface="Arial Narrow" pitchFamily="34" charset="0"/>
              </a:rPr>
              <a:t>στη χρήση του ηλεκτρονικού υπολογιστή είχαν πιο καλά αποτελέσματα από τους φοιτητές που ήταν πιο άπειροι  (</a:t>
            </a:r>
            <a:r>
              <a:rPr lang="en-US" sz="2800">
                <a:solidFill>
                  <a:srgbClr val="000000"/>
                </a:solidFill>
                <a:latin typeface="Arial Narrow" pitchFamily="34" charset="0"/>
              </a:rPr>
              <a:t>Becker</a:t>
            </a:r>
            <a:r>
              <a:rPr lang="el-GR" sz="2800">
                <a:solidFill>
                  <a:srgbClr val="000000"/>
                </a:solidFill>
                <a:latin typeface="Arial Narrow" pitchFamily="34" charset="0"/>
              </a:rPr>
              <a:t>, 2003; </a:t>
            </a:r>
            <a:r>
              <a:rPr lang="en-US" sz="2800">
                <a:solidFill>
                  <a:srgbClr val="000000"/>
                </a:solidFill>
                <a:latin typeface="Arial Narrow" pitchFamily="34" charset="0"/>
              </a:rPr>
              <a:t>Schmidt</a:t>
            </a:r>
            <a:r>
              <a:rPr lang="el-GR" sz="2800">
                <a:solidFill>
                  <a:srgbClr val="000000"/>
                </a:solidFill>
                <a:latin typeface="Arial Narrow" pitchFamily="34" charset="0"/>
              </a:rPr>
              <a:t>, 2002; Χαραλαμπίδου, 2004).</a:t>
            </a:r>
            <a:endParaRPr lang="en-US" sz="2800">
              <a:solidFill>
                <a:srgbClr val="000000"/>
              </a:solidFill>
              <a:latin typeface="Arial Narrow" pitchFamily="34" charset="0"/>
            </a:endParaRPr>
          </a:p>
          <a:p>
            <a:endParaRPr lang="el-GR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Παρενθετική μορφή: γενικοί κανόνες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>
                <a:latin typeface="Arial Narrow" pitchFamily="34" charset="0"/>
              </a:rPr>
              <a:t>Όταν παραθέτουμε ένα συγκεκριμένο, αυτολεξεί απόσπασμα από μία συγκεκριμένη σελίδα της αρχικής πηγής, τότε στην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παραπομπή μας συμπεριλαμβάνουμε και τον αριθμό της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ακριβούς σελίδας ή παραγράφου από όπου αντλήθηκε αυτό το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απόσπασμα</a:t>
            </a:r>
            <a:endParaRPr lang="en-US" dirty="0">
              <a:latin typeface="Arial Narrow" pitchFamily="34" charset="0"/>
            </a:endParaRPr>
          </a:p>
          <a:p>
            <a:r>
              <a:rPr lang="el-GR" dirty="0">
                <a:latin typeface="Arial Narrow" pitchFamily="34" charset="0"/>
              </a:rPr>
              <a:t>Αν χρησιμοποιήσουμε ένα αυτολεξεί απόσπασμα μικρότερο</a:t>
            </a:r>
          </a:p>
          <a:p>
            <a:pPr algn="just">
              <a:buNone/>
            </a:pPr>
            <a:r>
              <a:rPr lang="el-GR" dirty="0">
                <a:latin typeface="Arial Narrow" pitchFamily="34" charset="0"/>
              </a:rPr>
              <a:t>των 40 λέξεων, τότε το εντάσσουμε στο κείμενό μας,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χρησιμοποιώντας εισαγωγικά και μορφοποιώντας το με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πλάγιους χαρακτήρες. Αν το αυτολεξεί απόσπασμα έχει έκταση μεγαλύτερη των 40 λέξεων, τότε χρησιμοποιούμε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εισαγωγικά και το παραθέτουμε στη ροή του κειμένου μας ως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l-GR" dirty="0">
                <a:latin typeface="Arial Narrow" pitchFamily="34" charset="0"/>
              </a:rPr>
              <a:t>ανεξάρτητο μέρος του, με πλάγιους πάλι χαρακτήρες.</a:t>
            </a:r>
          </a:p>
          <a:p>
            <a:pPr algn="just">
              <a:buNone/>
            </a:pPr>
            <a:r>
              <a:rPr lang="el-GR" dirty="0">
                <a:solidFill>
                  <a:srgbClr val="000000"/>
                </a:solidFill>
              </a:rPr>
              <a:t>Σύμφωνα με την ετήσια έκθεση του </a:t>
            </a:r>
            <a:r>
              <a:rPr lang="el-GR" dirty="0">
                <a:solidFill>
                  <a:srgbClr val="CC3300"/>
                </a:solidFill>
              </a:rPr>
              <a:t>Υπουργείο Παιδείας και Πολιτισμού (2004), «</a:t>
            </a:r>
            <a:r>
              <a:rPr lang="el-GR" dirty="0">
                <a:solidFill>
                  <a:srgbClr val="000000"/>
                </a:solidFill>
              </a:rPr>
              <a:t>Η Δημοτική Εκπαίδευση αποτελεί την πρώτη και ουσιαστικότερη βαθμίδα της εκπαίδευσης</a:t>
            </a:r>
            <a:r>
              <a:rPr lang="en-US" dirty="0">
                <a:solidFill>
                  <a:srgbClr val="000000"/>
                </a:solidFill>
              </a:rPr>
              <a:t>… </a:t>
            </a:r>
            <a:r>
              <a:rPr lang="el-GR" dirty="0">
                <a:solidFill>
                  <a:srgbClr val="000000"/>
                </a:solidFill>
              </a:rPr>
              <a:t>ώστε τα παιδιά να αναπτυχθούν ισόρροπα</a:t>
            </a:r>
            <a:r>
              <a:rPr lang="el-GR" dirty="0">
                <a:solidFill>
                  <a:srgbClr val="CC3300"/>
                </a:solidFill>
              </a:rPr>
              <a:t>» (σ. 38). </a:t>
            </a:r>
            <a:endParaRPr lang="en-US" dirty="0">
              <a:solidFill>
                <a:srgbClr val="CC3300"/>
              </a:solidFill>
            </a:endParaRPr>
          </a:p>
          <a:p>
            <a:pPr algn="just">
              <a:buNone/>
            </a:pPr>
            <a:endParaRPr lang="el-GR" sz="2200" dirty="0">
              <a:latin typeface="Arial Narrow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Παρενθετική μορφή</a:t>
            </a:r>
          </a:p>
        </p:txBody>
      </p:sp>
      <p:pic>
        <p:nvPicPr>
          <p:cNvPr id="5" name="4 - Θέση περιεχομένου" descr="Χωρίς τίτλο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16832"/>
            <a:ext cx="3657600" cy="4320479"/>
          </a:xfrm>
        </p:spPr>
      </p:pic>
      <p:pic>
        <p:nvPicPr>
          <p:cNvPr id="6" name="5 - Θέση περιεχομένου" descr="Χωρίς τίτλο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916832"/>
            <a:ext cx="3384376" cy="4464496"/>
          </a:xfrm>
        </p:spPr>
      </p:pic>
      <p:sp>
        <p:nvSpPr>
          <p:cNvPr id="9" name="8 - TextBox"/>
          <p:cNvSpPr txBox="1"/>
          <p:nvPr/>
        </p:nvSpPr>
        <p:spPr>
          <a:xfrm>
            <a:off x="1907704" y="22768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Παραμπομή μέσα στο κείμενο</a:t>
            </a: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>
            <a:off x="1619672" y="2780928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flipH="1">
            <a:off x="5796136" y="263691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6732240" y="22768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Αναφορά στο τέλος της εργασίας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2900" b="1" dirty="0">
                <a:latin typeface="Arial Black" pitchFamily="34" charset="0"/>
              </a:rPr>
              <a:t>		     </a:t>
            </a:r>
            <a:br>
              <a:rPr lang="en-US" sz="2900" b="1" dirty="0">
                <a:latin typeface="Arial Black" pitchFamily="34" charset="0"/>
              </a:rPr>
            </a:br>
            <a:r>
              <a:rPr lang="el-GR" sz="3100" dirty="0"/>
              <a:t> </a:t>
            </a:r>
            <a:r>
              <a:rPr lang="el-GR" sz="4400" dirty="0">
                <a:latin typeface="Calibri" pitchFamily="34" charset="0"/>
              </a:rPr>
              <a:t>Παραδείγματα παραπομπών </a:t>
            </a:r>
            <a:br>
              <a:rPr lang="el-GR" sz="4400" b="1" dirty="0">
                <a:latin typeface="Calibri" pitchFamily="34" charset="0"/>
              </a:rPr>
            </a:br>
            <a:endParaRPr lang="en-US" sz="4400" b="1" dirty="0">
              <a:latin typeface="Calibri" pitchFamily="34" charset="0"/>
            </a:endParaRPr>
          </a:p>
        </p:txBody>
      </p:sp>
      <p:sp>
        <p:nvSpPr>
          <p:cNvPr id="1229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dirty="0">
                <a:latin typeface="Arial Narrow" pitchFamily="34" charset="0"/>
              </a:rPr>
              <a:t>Πηγή από άλλη πηγή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 	Στην έρευνα του Πασχαλίδη (2004) αναφέρεται ότι ο Παπαδάκης (2002) βρήκε ………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	Ο Πασχαλίδη(2002), όπως αναφέρει Παπαδάκης(2004) βρήκε ……..</a:t>
            </a: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      </a:t>
            </a:r>
            <a:endParaRPr lang="en-US" sz="2600" dirty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BE306238-158D-469E-B696-C534B38C9633}" type="slidenum">
              <a:rPr lang="en-US"/>
              <a:pPr/>
              <a:t>17</a:t>
            </a:fld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50825" y="1196975"/>
            <a:ext cx="8642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Παραδείγματα αναφορών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>
                <a:solidFill>
                  <a:srgbClr val="000000"/>
                </a:solidFill>
                <a:latin typeface="Arial Narrow" pitchFamily="34" charset="0"/>
              </a:rPr>
              <a:t>Η παρουσίαση των αναφορών γίνεται πάντοτε αλφαβητικά όπως στο παράδειγμα </a:t>
            </a:r>
            <a:endParaRPr lang="el-GR" sz="2800" i="1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l-GR" sz="2800" i="1" dirty="0">
                <a:solidFill>
                  <a:srgbClr val="000000"/>
                </a:solidFill>
                <a:latin typeface="Arial Narrow" pitchFamily="34" charset="0"/>
              </a:rPr>
              <a:t>		</a:t>
            </a:r>
            <a:r>
              <a:rPr lang="el-GR" sz="2800" dirty="0">
                <a:latin typeface="Arial Narrow" pitchFamily="34" charset="0"/>
              </a:rPr>
              <a:t>Ιωαννίδης, Α. Χ. (2004).</a:t>
            </a:r>
          </a:p>
          <a:p>
            <a:pPr>
              <a:buNone/>
            </a:pPr>
            <a:r>
              <a:rPr lang="el-GR" sz="2800" dirty="0">
                <a:latin typeface="Arial Narrow" pitchFamily="34" charset="0"/>
              </a:rPr>
              <a:t>		Ιωαννίδης, Π. Β. (2002).</a:t>
            </a:r>
          </a:p>
          <a:p>
            <a:pPr>
              <a:buNone/>
            </a:pPr>
            <a:endParaRPr lang="el-GR" sz="2800" dirty="0">
              <a:latin typeface="Arial Narrow" pitchFamily="34" charset="0"/>
            </a:endParaRPr>
          </a:p>
          <a:p>
            <a:r>
              <a:rPr lang="el-GR" sz="2800" dirty="0">
                <a:solidFill>
                  <a:srgbClr val="000000"/>
                </a:solidFill>
                <a:latin typeface="Arial Narrow" pitchFamily="34" charset="0"/>
              </a:rPr>
              <a:t>Αν ο ίδιος συγγραφέας έχει δυο δημοσιεύσεις, προηγείται η παλαιότερη </a:t>
            </a:r>
            <a:endParaRPr lang="el-GR" sz="2800" i="1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l-GR" sz="2800" i="1" dirty="0">
                <a:solidFill>
                  <a:srgbClr val="000000"/>
                </a:solidFill>
                <a:latin typeface="Arial Narrow" pitchFamily="34" charset="0"/>
              </a:rPr>
              <a:t>		</a:t>
            </a:r>
            <a:r>
              <a:rPr lang="el-GR" sz="2800" dirty="0" err="1">
                <a:latin typeface="Arial Narrow" pitchFamily="34" charset="0"/>
              </a:rPr>
              <a:t>Σμυρίλλης</a:t>
            </a:r>
            <a:r>
              <a:rPr lang="el-GR" sz="2800" dirty="0">
                <a:latin typeface="Arial Narrow" pitchFamily="34" charset="0"/>
              </a:rPr>
              <a:t>, Α. Χ. (2001).</a:t>
            </a:r>
          </a:p>
          <a:p>
            <a:pPr>
              <a:buNone/>
            </a:pPr>
            <a:r>
              <a:rPr lang="el-GR" sz="2800" dirty="0">
                <a:latin typeface="Arial Narrow" pitchFamily="34" charset="0"/>
              </a:rPr>
              <a:t>		</a:t>
            </a:r>
            <a:r>
              <a:rPr lang="el-GR" sz="2800" dirty="0" err="1">
                <a:latin typeface="Arial Narrow" pitchFamily="34" charset="0"/>
              </a:rPr>
              <a:t>Σμυρίλλης</a:t>
            </a:r>
            <a:r>
              <a:rPr lang="el-GR" sz="2800" dirty="0">
                <a:latin typeface="Arial Narrow" pitchFamily="34" charset="0"/>
              </a:rPr>
              <a:t>, Α. Χ. (2004) 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Παραδείγματα αναφορών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l-GR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Ο ένας συγγραφέας προηγείται των πολλαπλών συγγραφέων</a:t>
            </a:r>
          </a:p>
          <a:p>
            <a:pPr>
              <a:lnSpc>
                <a:spcPct val="90000"/>
              </a:lnSpc>
              <a:buNone/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		</a:t>
            </a:r>
            <a:r>
              <a:rPr lang="el-GR" dirty="0" err="1">
                <a:solidFill>
                  <a:srgbClr val="000000"/>
                </a:solidFill>
                <a:latin typeface="Arial Narrow" pitchFamily="34" charset="0"/>
              </a:rPr>
              <a:t>Κρασανάκης</a:t>
            </a: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, Γ. (2004).</a:t>
            </a:r>
          </a:p>
          <a:p>
            <a:pPr>
              <a:lnSpc>
                <a:spcPct val="90000"/>
              </a:lnSpc>
              <a:buNone/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		</a:t>
            </a:r>
            <a:r>
              <a:rPr lang="el-GR" dirty="0" err="1">
                <a:solidFill>
                  <a:srgbClr val="000000"/>
                </a:solidFill>
                <a:latin typeface="Arial Narrow" pitchFamily="34" charset="0"/>
              </a:rPr>
              <a:t>Κρασανάκης</a:t>
            </a: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, Γ., &amp; </a:t>
            </a:r>
            <a:r>
              <a:rPr lang="el-GR" dirty="0" err="1">
                <a:solidFill>
                  <a:srgbClr val="000000"/>
                </a:solidFill>
                <a:latin typeface="Arial Narrow" pitchFamily="34" charset="0"/>
              </a:rPr>
              <a:t>Μανωλίτσης</a:t>
            </a: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, Γ. (2003).</a:t>
            </a:r>
          </a:p>
          <a:p>
            <a:pPr>
              <a:lnSpc>
                <a:spcPct val="90000"/>
              </a:lnSpc>
              <a:buNone/>
            </a:pPr>
            <a:endParaRPr lang="el-GR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Αν ο ίδιος συγγραφέας έχει δυο δημοσιεύσεις τον ίδιο χρόνο  διακρίνονται από την επέκταση  του έτους σε  α και β</a:t>
            </a: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Jones, P. (2003a).</a:t>
            </a:r>
          </a:p>
          <a:p>
            <a:pPr>
              <a:lnSpc>
                <a:spcPct val="90000"/>
              </a:lnSpc>
              <a:buNone/>
            </a:pPr>
            <a:r>
              <a:rPr lang="el-GR" dirty="0">
                <a:solidFill>
                  <a:srgbClr val="000000"/>
                </a:solidFill>
                <a:latin typeface="Arial Narrow" pitchFamily="34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Jones, P. (2003b).</a:t>
            </a:r>
            <a:endParaRPr lang="el-GR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A24F5F-D8D2-45E5-BF83-3EBE690D46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200" dirty="0" err="1"/>
              <a:t>Βιβλιογράφικες</a:t>
            </a:r>
            <a:r>
              <a:rPr lang="el-GR" sz="3200" dirty="0"/>
              <a:t> αναφορές /Παραπομπές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B4DB0A-C778-4F26-8184-9556500AF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Ελληνικό Μεσογειακό Πανεπιστήμιο</a:t>
            </a:r>
          </a:p>
          <a:p>
            <a:endParaRPr lang="el-GR" dirty="0"/>
          </a:p>
          <a:p>
            <a:pPr algn="l"/>
            <a:r>
              <a:rPr lang="el-GR" dirty="0"/>
              <a:t>Μιχάλης </a:t>
            </a:r>
            <a:r>
              <a:rPr lang="el-GR" dirty="0" err="1"/>
              <a:t>Νικητάκης</a:t>
            </a:r>
            <a:r>
              <a:rPr lang="el-G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7611085"/>
      </p:ext>
    </p:extLst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dirty="0"/>
              <a:t>Λογισμικά διαχείρισης βιβλιογραφικών αναφορών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/>
          </a:p>
          <a:p>
            <a:r>
              <a:rPr lang="en-US" sz="2800" dirty="0" err="1"/>
              <a:t>Mendeley</a:t>
            </a:r>
            <a:r>
              <a:rPr lang="el-GR" sz="2800" dirty="0"/>
              <a:t> :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http://www.mendeley.com</a:t>
            </a:r>
            <a:r>
              <a:rPr lang="en-US" sz="2800" dirty="0"/>
              <a:t> </a:t>
            </a:r>
            <a:endParaRPr lang="el-GR" sz="2800" dirty="0"/>
          </a:p>
          <a:p>
            <a:r>
              <a:rPr lang="en-US" sz="2800" dirty="0" err="1"/>
              <a:t>Zotero</a:t>
            </a:r>
            <a:r>
              <a:rPr lang="en-US" sz="2800" dirty="0"/>
              <a:t> </a:t>
            </a:r>
            <a:r>
              <a:rPr lang="el-GR" sz="2800" dirty="0"/>
              <a:t>: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n-US" sz="3200" dirty="0"/>
              <a:t>http://www.zotero.org </a:t>
            </a:r>
            <a:endParaRPr lang="el-GR" sz="2800" dirty="0"/>
          </a:p>
          <a:p>
            <a:r>
              <a:rPr lang="en-US" sz="2800" dirty="0"/>
              <a:t>Web Endnote </a:t>
            </a:r>
            <a:r>
              <a:rPr lang="el-GR" sz="2800" dirty="0"/>
              <a:t>: </a:t>
            </a:r>
          </a:p>
          <a:p>
            <a:pPr>
              <a:buNone/>
            </a:pPr>
            <a:r>
              <a:rPr lang="en-US" sz="2800" dirty="0"/>
              <a:t>https://www.myendnoteweb.com </a:t>
            </a:r>
          </a:p>
          <a:p>
            <a:endParaRPr lang="en-US" b="1" i="1" dirty="0"/>
          </a:p>
        </p:txBody>
      </p:sp>
    </p:spTree>
  </p:cSld>
  <p:clrMapOvr>
    <a:masterClrMapping/>
  </p:clrMapOvr>
  <p:transition spd="med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Λογοκλοπή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/>
              <a:t>Ορισμός</a:t>
            </a:r>
            <a:r>
              <a:rPr lang="el-GR" dirty="0"/>
              <a:t> :Η χρήση αυτούσιων πληροφοριών από άλλες πηγές (βιβλία περιοδικά κτλ) και η παρουσίαση αυτών ως δικές σας, σκόπιμα ή κατά λάθος.</a:t>
            </a:r>
          </a:p>
          <a:p>
            <a:r>
              <a:rPr lang="el-GR" b="1" dirty="0"/>
              <a:t>Λογοκλοπή έχουμε όταν:</a:t>
            </a:r>
          </a:p>
          <a:p>
            <a:pPr fontAlgn="base"/>
            <a:r>
              <a:rPr lang="el-GR" sz="1600" i="1" dirty="0"/>
              <a:t>Χρησιμοποιούμε ολόκληρο το έργο, λέξεις ή ιδέες ενός άλλου δημιουργού χωρίς να γίνεται αναφορά στην πηγή από την οποία αντλήσαμε αυτές τις πληροφορίες</a:t>
            </a:r>
          </a:p>
          <a:p>
            <a:pPr fontAlgn="base"/>
            <a:r>
              <a:rPr lang="el-GR" sz="1600" i="1" dirty="0"/>
              <a:t>Παραθέτουμε αυτούσιες φράσεις ή προτάσεις από κάποια πηγή χωρίς να τις περικλείουμε σε εισαγωγικά «…» και χωρίς να αναφέρουμε την πηγή από την οποία προέρχονται</a:t>
            </a:r>
          </a:p>
          <a:p>
            <a:pPr fontAlgn="base"/>
            <a:r>
              <a:rPr lang="el-GR" sz="1600" i="1" dirty="0"/>
              <a:t>Παραφράζουμε, δηλαδή παρουσιάζουμε με δικό μας λόγο και ύφος κάποια </a:t>
            </a:r>
            <a:r>
              <a:rPr lang="el-GR" sz="1600" i="1" dirty="0" err="1"/>
              <a:t>κάποια</a:t>
            </a:r>
            <a:r>
              <a:rPr lang="el-GR" sz="1600" i="1" dirty="0"/>
              <a:t> πληροφορία ή τα επιχειρήματα ενός συγγραφέα, χωρίς να αναφερόμαστε στην πηγή</a:t>
            </a:r>
          </a:p>
          <a:p>
            <a:pPr fontAlgn="base"/>
            <a:r>
              <a:rPr lang="el-GR" sz="1600" i="1" dirty="0"/>
              <a:t>Παραποιούμε ή αλλοιώνουμε πληροφορίες ή δεδομένα από κάποια άλλη πηγή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>
                <a:solidFill>
                  <a:schemeClr val="bg1">
                    <a:lumMod val="85000"/>
                  </a:schemeClr>
                </a:solidFill>
              </a:rPr>
              <a:t>Πώς να ενεργείτε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l-GR" dirty="0">
                <a:latin typeface="Arial" pitchFamily="34" charset="0"/>
                <a:cs typeface="Arial" pitchFamily="34" charset="0"/>
              </a:rPr>
              <a:t>Είναι απαραίτητο να αναφερθεί η πηγή με την παραπομπή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>
                <a:latin typeface="Arial" pitchFamily="34" charset="0"/>
                <a:cs typeface="Arial" pitchFamily="34" charset="0"/>
              </a:rPr>
              <a:t>Ορολογία / τεχνικοί όροι σε εισαγωγικά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>
                <a:latin typeface="Arial" pitchFamily="34" charset="0"/>
                <a:cs typeface="Arial" pitchFamily="34" charset="0"/>
              </a:rPr>
              <a:t>Διατηρείτε τον αρχικό τόνο ή τη διάθεση του συγγραφέα με τα κατάλληλα ρήματα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>
                <a:latin typeface="Arial" pitchFamily="34" charset="0"/>
                <a:cs typeface="Arial" pitchFamily="34" charset="0"/>
              </a:rPr>
              <a:t>Αφού διαβάσετε και κατανοήσετε το κείμενο , επαναδιατυπώστε με δικά σας λόγια το περιεχόμενο του κειμένου που μελετήσατε 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kit\Desktop\parafrasi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2725"/>
            <a:ext cx="7242572" cy="6149583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539552" y="6309320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http://pmssm.uop.gr/images/uop/docs/odigos-ekpon-mde.pdf</a:t>
            </a:r>
            <a:endParaRPr lang="el-GR" sz="1200" dirty="0"/>
          </a:p>
        </p:txBody>
      </p:sp>
    </p:spTree>
  </p:cSld>
  <p:clrMapOvr>
    <a:masterClrMapping/>
  </p:clrMapOvr>
  <p:transition spd="med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it\Desktop\parafrasi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" y="1795463"/>
            <a:ext cx="7535863" cy="3267075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611560" y="544522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http://pmssm.uop.gr/images/uop/docs/odigos-ekpon-mde.pdf</a:t>
            </a:r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Παραδείγματα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Σύμφωνα με τον </a:t>
            </a:r>
            <a:r>
              <a:rPr lang="el-GR" dirty="0" err="1"/>
              <a:t>Σμίθ</a:t>
            </a:r>
            <a:r>
              <a:rPr lang="el-GR" dirty="0"/>
              <a:t>, ... (</a:t>
            </a:r>
            <a:r>
              <a:rPr lang="el-GR" dirty="0" err="1"/>
              <a:t>According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Smith</a:t>
            </a:r>
            <a:r>
              <a:rPr lang="el-GR" dirty="0"/>
              <a:t>, …) </a:t>
            </a:r>
          </a:p>
          <a:p>
            <a:r>
              <a:rPr lang="el-GR" dirty="0"/>
              <a:t>Ο </a:t>
            </a:r>
            <a:r>
              <a:rPr lang="el-GR" dirty="0" err="1"/>
              <a:t>Τζόουνς</a:t>
            </a:r>
            <a:r>
              <a:rPr lang="el-GR" dirty="0"/>
              <a:t> υποστηρίζει ... (</a:t>
            </a:r>
            <a:r>
              <a:rPr lang="el-GR" dirty="0" err="1"/>
              <a:t>Jones</a:t>
            </a:r>
            <a:r>
              <a:rPr lang="el-GR" dirty="0"/>
              <a:t> </a:t>
            </a:r>
            <a:r>
              <a:rPr lang="el-GR" dirty="0" err="1"/>
              <a:t>argues</a:t>
            </a:r>
            <a:endParaRPr lang="el-GR" dirty="0"/>
          </a:p>
          <a:p>
            <a:endParaRPr lang="el-GR" dirty="0"/>
          </a:p>
          <a:p>
            <a:pPr>
              <a:buNone/>
            </a:pPr>
            <a:r>
              <a:rPr lang="el-GR" b="1" dirty="0"/>
              <a:t>και μετά να δηλώνεις ξεκάθαρα ότι προχωράς παραπέρα με φράσεις όπως :</a:t>
            </a:r>
          </a:p>
          <a:p>
            <a:r>
              <a:rPr lang="el-GR" dirty="0"/>
              <a:t>Το συμπέρασμα που μπορούμε να εξαγάγουμε από αυτό είναι </a:t>
            </a:r>
          </a:p>
          <a:p>
            <a:r>
              <a:rPr lang="el-GR" dirty="0"/>
              <a:t>Αυτό το επιχείρημα φαίνεται να πάσχει σε δύο σημεία ... </a:t>
            </a:r>
          </a:p>
          <a:p>
            <a:r>
              <a:rPr lang="el-GR" dirty="0"/>
              <a:t>Η άποψη του </a:t>
            </a:r>
            <a:r>
              <a:rPr lang="el-GR" dirty="0" err="1"/>
              <a:t>Μπλάκ</a:t>
            </a:r>
            <a:r>
              <a:rPr lang="el-GR" dirty="0"/>
              <a:t> πρέπει να συγκριθεί με αυτήν του </a:t>
            </a:r>
            <a:r>
              <a:rPr lang="el-GR" dirty="0" err="1"/>
              <a:t>Γκρήν</a:t>
            </a:r>
            <a:r>
              <a:rPr lang="el-GR" dirty="0"/>
              <a:t>, που υποστηρίζει ότι ...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Συμβουλή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Χρησιμοποιώντας βιβλιογραφικές αναφορές επιτυγχάνετε :</a:t>
            </a:r>
          </a:p>
          <a:p>
            <a:r>
              <a:rPr lang="el-GR" dirty="0"/>
              <a:t>Να κάνετε ξεκάθαρο ποιος έχει την ιδέα, ακόμα κι αν την περιγράφετε με δικά σας λόγια.</a:t>
            </a:r>
          </a:p>
          <a:p>
            <a:r>
              <a:rPr lang="el-GR" dirty="0"/>
              <a:t>Να κάνετε ξεκάθαρο ποιος είπε τι.</a:t>
            </a:r>
          </a:p>
          <a:p>
            <a:r>
              <a:rPr lang="el-GR" dirty="0"/>
              <a:t>Την ποιότητα των εργασιών σας</a:t>
            </a:r>
          </a:p>
          <a:p>
            <a:r>
              <a:rPr lang="el-GR" dirty="0"/>
              <a:t>Την ακεραιότητα τους.</a:t>
            </a:r>
          </a:p>
          <a:p>
            <a:r>
              <a:rPr lang="el-GR" dirty="0"/>
              <a:t>Την αξιοπιστία τους.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Διαδίκτυο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latin typeface="Arial Narrow" panose="020B0606020202030204" pitchFamily="34" charset="0"/>
              </a:rPr>
              <a:t>Οδηγός χρήσης </a:t>
            </a:r>
            <a:r>
              <a:rPr lang="en-US" dirty="0">
                <a:latin typeface="Arial Narrow" panose="020B0606020202030204" pitchFamily="34" charset="0"/>
              </a:rPr>
              <a:t>Zotero 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  <a:hlinkClick r:id="rId3"/>
              </a:rPr>
              <a:t>https://www.youtube.com/watch?v=Fx58z7XTtyk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l-GR" dirty="0">
                <a:latin typeface="Arial Narrow" panose="020B0606020202030204" pitchFamily="34" charset="0"/>
              </a:rPr>
              <a:t>Πώς εισάγουμε βιβλιογραφία στο </a:t>
            </a:r>
            <a:r>
              <a:rPr lang="en-US" dirty="0">
                <a:latin typeface="Arial Narrow" panose="020B0606020202030204" pitchFamily="34" charset="0"/>
              </a:rPr>
              <a:t>word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https://www.youtube.com/watch?v=WhuxV0I1M_Y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Ορισμός βιβλιογραφικής Παραπομπής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400" dirty="0">
                <a:latin typeface="Arial Narrow" pitchFamily="34" charset="0"/>
              </a:rPr>
              <a:t>Παραπομπή είναι η πράξη της αναγνώρισης και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l-GR" sz="2400" dirty="0">
                <a:latin typeface="Arial Narrow" pitchFamily="34" charset="0"/>
              </a:rPr>
              <a:t>της περιγραφής των ιδεών και βιβλιογραφικών πηγών, που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l-GR" sz="2400" dirty="0">
                <a:latin typeface="Arial Narrow" pitchFamily="34" charset="0"/>
              </a:rPr>
              <a:t>έχει χρησιμοποιηθεί κατά τη συγγραφή ενός έργου. Η παραπομπή ενσωματώνεται στο κύριο μέρος του κείμενό της εργασίας με συνοπτική   παραθετική ή αριθμητική  μορφή </a:t>
            </a:r>
          </a:p>
          <a:p>
            <a:pPr algn="just"/>
            <a:r>
              <a:rPr lang="el-GR" sz="2400" dirty="0">
                <a:latin typeface="Arial Narrow" pitchFamily="34" charset="0"/>
              </a:rPr>
              <a:t>Παράδειγμα</a:t>
            </a:r>
          </a:p>
          <a:p>
            <a:pPr algn="just">
              <a:buNone/>
            </a:pPr>
            <a:r>
              <a:rPr lang="en-US" sz="2400" dirty="0">
                <a:latin typeface="Arial Narrow" pitchFamily="34" charset="0"/>
              </a:rPr>
              <a:t>Sophisticated searching techniques are important in finding information (</a:t>
            </a:r>
            <a:r>
              <a:rPr lang="en-US" sz="2400" dirty="0" err="1">
                <a:latin typeface="Arial Narrow" pitchFamily="34" charset="0"/>
              </a:rPr>
              <a:t>Berkman</a:t>
            </a:r>
            <a:r>
              <a:rPr lang="en-US" sz="2400" dirty="0">
                <a:latin typeface="Arial Narrow" pitchFamily="34" charset="0"/>
              </a:rPr>
              <a:t>, 1994)</a:t>
            </a:r>
            <a:endParaRPr lang="el-GR" sz="2400" dirty="0">
              <a:latin typeface="Arial Narrow" pitchFamily="34" charset="0"/>
            </a:endParaRPr>
          </a:p>
          <a:p>
            <a:pPr algn="just">
              <a:buNone/>
            </a:pPr>
            <a:r>
              <a:rPr lang="en-US" sz="2400" dirty="0">
                <a:latin typeface="Arial Narrow" pitchFamily="34" charset="0"/>
              </a:rPr>
              <a:t> Ή </a:t>
            </a:r>
            <a:r>
              <a:rPr lang="en-US" sz="2400" dirty="0" err="1">
                <a:latin typeface="Arial Narrow" pitchFamily="34" charset="0"/>
              </a:rPr>
              <a:t>Berkman</a:t>
            </a:r>
            <a:r>
              <a:rPr lang="en-US" sz="2400" dirty="0">
                <a:latin typeface="Arial Narrow" pitchFamily="34" charset="0"/>
              </a:rPr>
              <a:t> (1994, p. 25) claimed that </a:t>
            </a:r>
            <a:endParaRPr lang="el-GR" sz="2400" dirty="0">
              <a:latin typeface="Arial Narrow" pitchFamily="34" charset="0"/>
            </a:endParaRP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 Βιβλιογραφικής αναφοράς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latin typeface="Arial Narrow" pitchFamily="34" charset="0"/>
            </a:endParaRPr>
          </a:p>
          <a:p>
            <a:r>
              <a:rPr lang="el-GR" sz="2000" dirty="0">
                <a:latin typeface="Arial Narrow" pitchFamily="34" charset="0"/>
              </a:rPr>
              <a:t>Τα βιβλιογραφικά στοιχεία μιας  βιβλιογραφικής μονάδας (βιβλίο, άρθρο περιοδικού, κτλ ) που </a:t>
            </a:r>
            <a:r>
              <a:rPr lang="el-GR" sz="2000" dirty="0" err="1">
                <a:latin typeface="Arial Narrow" pitchFamily="34" charset="0"/>
              </a:rPr>
              <a:t>αναφέροντε</a:t>
            </a:r>
            <a:r>
              <a:rPr lang="el-GR" sz="2000" dirty="0">
                <a:latin typeface="Arial Narrow" pitchFamily="34" charset="0"/>
              </a:rPr>
              <a:t> στο τέλος κάθε έργου δηλ η βιβλιογραφία που έχει χρησιμοποιηθεί από τον/τους συγγραφείς.</a:t>
            </a:r>
          </a:p>
          <a:p>
            <a:r>
              <a:rPr lang="el-GR" sz="2000" dirty="0">
                <a:latin typeface="Arial Narrow" pitchFamily="34" charset="0"/>
              </a:rPr>
              <a:t>Είναι η αναλυτική καταγραφή των μεταδομένων μιας βιβλιογραφικής μονάδας </a:t>
            </a:r>
          </a:p>
          <a:p>
            <a:pPr>
              <a:buNone/>
            </a:pPr>
            <a:r>
              <a:rPr lang="el-GR" sz="2000" dirty="0">
                <a:latin typeface="Arial Narrow" pitchFamily="34" charset="0"/>
              </a:rPr>
              <a:t>Παράδειγμα </a:t>
            </a:r>
          </a:p>
          <a:p>
            <a:pPr>
              <a:buNone/>
            </a:pPr>
            <a:r>
              <a:rPr lang="en-US" sz="2000" dirty="0" err="1">
                <a:latin typeface="Arial Narrow" pitchFamily="34" charset="0"/>
              </a:rPr>
              <a:t>Mellers</a:t>
            </a:r>
            <a:r>
              <a:rPr lang="en-US" sz="2000" dirty="0">
                <a:latin typeface="Arial Narrow" pitchFamily="34" charset="0"/>
              </a:rPr>
              <a:t>, B. A. (2000). Choice and the relative pleasure of consequences. </a:t>
            </a:r>
            <a:r>
              <a:rPr lang="en-US" sz="2000" i="1" dirty="0">
                <a:latin typeface="Arial Narrow" pitchFamily="34" charset="0"/>
              </a:rPr>
              <a:t>Psychological Bulletin</a:t>
            </a:r>
            <a:r>
              <a:rPr lang="en-US" sz="2000" dirty="0">
                <a:latin typeface="Arial Narrow" pitchFamily="34" charset="0"/>
              </a:rPr>
              <a:t>, 50(2), 49-52</a:t>
            </a:r>
            <a:endParaRPr lang="el-GR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Συστήματα βιβλιογραφικών</a:t>
            </a:r>
            <a:r>
              <a:rPr lang="en-US" dirty="0"/>
              <a:t> </a:t>
            </a:r>
            <a:r>
              <a:rPr lang="el-GR" dirty="0"/>
              <a:t>παραπομπών/αναφορών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l-GR" sz="2200" dirty="0">
                <a:solidFill>
                  <a:srgbClr val="FF0000"/>
                </a:solidFill>
                <a:latin typeface="Arial Narrow" pitchFamily="34" charset="0"/>
              </a:rPr>
              <a:t>Ορισμός</a:t>
            </a:r>
            <a:r>
              <a:rPr lang="el-GR" sz="2200" dirty="0">
                <a:latin typeface="Arial Narrow" pitchFamily="34" charset="0"/>
              </a:rPr>
              <a:t> : Είναι ένας συστηματικός κ ομοιόμορφος τρόπος καταγραφή των βιβλιογραφικών πηγών που χρησιμοποιήθηκαν. Το σύστημα αυτό  διέπεται από συγκεκριμένους κανόνες και αρχές ανάλογα με το πρότυπο – σύστημα που έχει επιλέγει.</a:t>
            </a:r>
          </a:p>
          <a:p>
            <a:r>
              <a:rPr lang="el-GR" sz="2200" dirty="0">
                <a:latin typeface="Arial Narrow" pitchFamily="34" charset="0"/>
              </a:rPr>
              <a:t>Το σύστημα </a:t>
            </a:r>
            <a:r>
              <a:rPr lang="en-US" sz="2200" dirty="0">
                <a:latin typeface="Arial Narrow" pitchFamily="34" charset="0"/>
              </a:rPr>
              <a:t>Harvard</a:t>
            </a:r>
          </a:p>
          <a:p>
            <a:pPr>
              <a:buNone/>
            </a:pPr>
            <a:r>
              <a:rPr lang="en-US" sz="2200" dirty="0">
                <a:latin typeface="Arial Narrow" pitchFamily="34" charset="0"/>
                <a:hlinkClick r:id="rId2"/>
              </a:rPr>
              <a:t>http://www.harvardgenerator.com/</a:t>
            </a:r>
            <a:endParaRPr lang="en-US" sz="2200" dirty="0">
              <a:latin typeface="Arial Narrow" pitchFamily="34" charset="0"/>
            </a:endParaRPr>
          </a:p>
          <a:p>
            <a:pPr>
              <a:buNone/>
            </a:pPr>
            <a:endParaRPr lang="el-GR" sz="2200" dirty="0">
              <a:latin typeface="Arial Narrow" pitchFamily="34" charset="0"/>
            </a:endParaRPr>
          </a:p>
          <a:p>
            <a:r>
              <a:rPr lang="el-GR" sz="2200" dirty="0">
                <a:latin typeface="Arial Narrow" pitchFamily="34" charset="0"/>
              </a:rPr>
              <a:t>Το σύστημα </a:t>
            </a:r>
            <a:r>
              <a:rPr lang="en-US" sz="2200" dirty="0">
                <a:latin typeface="Arial Narrow" pitchFamily="34" charset="0"/>
              </a:rPr>
              <a:t> American Psychological Association (APA)</a:t>
            </a:r>
          </a:p>
          <a:p>
            <a:pPr>
              <a:buNone/>
            </a:pPr>
            <a:r>
              <a:rPr lang="en-US" sz="2200" dirty="0">
                <a:latin typeface="Arial Narrow" pitchFamily="34" charset="0"/>
                <a:hlinkClick r:id="rId3"/>
              </a:rPr>
              <a:t>http://www.apastyle.org/index.aspx</a:t>
            </a:r>
            <a:endParaRPr lang="en-US" sz="2200" dirty="0">
              <a:latin typeface="Arial Narrow" pitchFamily="34" charset="0"/>
            </a:endParaRPr>
          </a:p>
          <a:p>
            <a:pPr>
              <a:buNone/>
            </a:pPr>
            <a:endParaRPr lang="en-US" sz="2200" dirty="0">
              <a:latin typeface="Arial Narrow" pitchFamily="34" charset="0"/>
            </a:endParaRPr>
          </a:p>
          <a:p>
            <a:r>
              <a:rPr lang="en-US" sz="2200" dirty="0">
                <a:latin typeface="Arial Narrow" pitchFamily="34" charset="0"/>
              </a:rPr>
              <a:t>To </a:t>
            </a:r>
            <a:r>
              <a:rPr lang="el-GR" sz="2200" dirty="0">
                <a:latin typeface="Arial Narrow" pitchFamily="34" charset="0"/>
              </a:rPr>
              <a:t>σύστημα </a:t>
            </a:r>
            <a:r>
              <a:rPr lang="en-US" sz="2200" dirty="0">
                <a:latin typeface="Arial Narrow" pitchFamily="34" charset="0"/>
              </a:rPr>
              <a:t>IEEE Style </a:t>
            </a:r>
          </a:p>
          <a:p>
            <a:pPr>
              <a:buNone/>
            </a:pP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>
                <a:latin typeface="Arial Narrow" pitchFamily="34" charset="0"/>
                <a:hlinkClick r:id="rId4"/>
              </a:rPr>
              <a:t>https://www.ieee.org/documents/ieeecitationref.pdf</a:t>
            </a:r>
            <a:endParaRPr lang="el-GR" sz="2200" dirty="0">
              <a:latin typeface="Arial Narrow" pitchFamily="34" charset="0"/>
            </a:endParaRPr>
          </a:p>
          <a:p>
            <a:pPr>
              <a:buNone/>
            </a:pPr>
            <a:endParaRPr lang="el-GR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dirty="0"/>
              <a:t>Οι παραπομπές/αναφορές  είναι σημαντικές</a:t>
            </a:r>
            <a:r>
              <a:rPr lang="en-US" dirty="0"/>
              <a:t> </a:t>
            </a:r>
            <a:r>
              <a:rPr lang="el-GR" dirty="0"/>
              <a:t>γιατί..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200" dirty="0">
                <a:latin typeface="Arial Narrow" pitchFamily="34" charset="0"/>
              </a:rPr>
              <a:t>Αποφεύγεται η λογοκλοπή.</a:t>
            </a:r>
          </a:p>
          <a:p>
            <a:pPr algn="just"/>
            <a:r>
              <a:rPr lang="el-GR" sz="2200" dirty="0">
                <a:latin typeface="Arial Narrow" pitchFamily="34" charset="0"/>
              </a:rPr>
              <a:t>Είναι σε θέση ο αναγνώστης να επιβεβαιώνει τις παραπομπές και τις αντίστοιχες πληροφορίες που δόθηκαν εντός του κειμένου.</a:t>
            </a:r>
          </a:p>
          <a:p>
            <a:pPr algn="just"/>
            <a:r>
              <a:rPr lang="el-GR" sz="2200" dirty="0">
                <a:latin typeface="Arial Narrow" pitchFamily="34" charset="0"/>
              </a:rPr>
              <a:t>Είναι σε θέση ο αναγνώστης να εντοπίζει την πηγή μόνος του, ώστε να τη μελετήσει διεξοδικότερα, εφόσον το επιθυμεί.</a:t>
            </a:r>
            <a:endParaRPr lang="en-US" sz="2200" dirty="0">
              <a:latin typeface="Arial Narrow" pitchFamily="34" charset="0"/>
            </a:endParaRPr>
          </a:p>
          <a:p>
            <a:r>
              <a:rPr lang="el-GR" sz="2200" dirty="0">
                <a:latin typeface="Arial Narrow" pitchFamily="34" charset="0"/>
              </a:rPr>
              <a:t>Εξασφαλίζεται  η ομοιομορφία και η συνέπεια στο εσωτερικό της.</a:t>
            </a:r>
          </a:p>
          <a:p>
            <a:r>
              <a:rPr lang="el-GR" sz="2200" dirty="0">
                <a:latin typeface="Arial Narrow" pitchFamily="34" charset="0"/>
              </a:rPr>
              <a:t>Αναγνωρίζονται οι ιδέες των άλλων.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dirty="0"/>
              <a:t>Οι παραπομπές/αναφορές  είναι σημαντικές γιατί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sz="2400" dirty="0">
                <a:latin typeface="Arial Narrow" pitchFamily="34" charset="0"/>
              </a:rPr>
              <a:t>Θεσπίζεται η αξιοπιστία και η αυθεντικότητα των γνώσεων και των ιδεών του ερευνητή</a:t>
            </a:r>
          </a:p>
          <a:p>
            <a:r>
              <a:rPr lang="el-GR" sz="2400" dirty="0">
                <a:latin typeface="Arial Narrow" pitchFamily="34" charset="0"/>
              </a:rPr>
              <a:t> Αποδεικνύεται το πλάτος και το βάθος της έρευνάς, αποκτώντας έτσι αξία η εργασία,</a:t>
            </a:r>
          </a:p>
          <a:p>
            <a:r>
              <a:rPr lang="el-GR" sz="2400" dirty="0">
                <a:latin typeface="Arial Narrow" pitchFamily="34" charset="0"/>
              </a:rPr>
              <a:t> Καταθέτει το στίγμα των ιδεών του ερευνητή</a:t>
            </a:r>
          </a:p>
          <a:p>
            <a:r>
              <a:rPr lang="el-GR" sz="2400" dirty="0">
                <a:latin typeface="Arial Narrow" pitchFamily="34" charset="0"/>
              </a:rPr>
              <a:t>Αποτελεί μέρος των κριτηρίων αξιολόγησης της εργασίας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Μια παραπομπή χρειάζεται όταν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>
                <a:latin typeface="Arial Narrow" pitchFamily="34" charset="0"/>
              </a:rPr>
              <a:t>Παραθέτουμε επακριβώς λόγια κάποιου άλλου ατόμου </a:t>
            </a:r>
            <a:r>
              <a:rPr lang="el-GR" sz="2000">
                <a:latin typeface="Arial Narrow" pitchFamily="34" charset="0"/>
              </a:rPr>
              <a:t>(λέξη προς λέξη). Δεν έχει σημασία εάν αυτό είναι φράση, πρόταση ή παράγραφος. Είναι  απαραίτητο να υπάρχει παραπομπή της πηγής.</a:t>
            </a:r>
          </a:p>
          <a:p>
            <a:r>
              <a:rPr lang="el-GR" sz="2000" b="1">
                <a:latin typeface="Arial Narrow" pitchFamily="34" charset="0"/>
              </a:rPr>
              <a:t>Παραφράζουμε ή συνοψίζουμε</a:t>
            </a:r>
            <a:r>
              <a:rPr lang="el-GR" sz="2000">
                <a:latin typeface="Arial Narrow" pitchFamily="34" charset="0"/>
              </a:rPr>
              <a:t>. Πρέπει πάντα να παραπέμπουμε σε ιδέες ή στοιχεία που αντλούμε από άλλους συγγραφείς ακόμη και εάν τις έχουμε αλλάξει ή τροποποιήσει (ως προς τη διατύπωση ή/και το περιεχόμενό τους).</a:t>
            </a:r>
          </a:p>
          <a:p>
            <a:r>
              <a:rPr lang="el-GR" sz="2000" b="1">
                <a:latin typeface="Arial Narrow" pitchFamily="34" charset="0"/>
              </a:rPr>
              <a:t>Χρησιμοποιούμε στατιστικά στοιχεία</a:t>
            </a:r>
            <a:r>
              <a:rPr lang="el-GR" sz="2000">
                <a:latin typeface="Arial Narrow" pitchFamily="34" charset="0"/>
              </a:rPr>
              <a:t>.</a:t>
            </a:r>
          </a:p>
          <a:p>
            <a:r>
              <a:rPr lang="el-GR" sz="2000">
                <a:latin typeface="Arial Narrow" pitchFamily="34" charset="0"/>
              </a:rPr>
              <a:t> </a:t>
            </a:r>
            <a:r>
              <a:rPr lang="el-GR" sz="2000" b="1">
                <a:latin typeface="Arial Narrow" pitchFamily="34" charset="0"/>
              </a:rPr>
              <a:t>Χρησιμοποιούμε διαγράμματα, πίνακες, ή παραρτήματα</a:t>
            </a:r>
            <a:endParaRPr lang="el-GR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Πώς γίνεται η παράθεση των πηγών 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>
                <a:latin typeface="Arial Narrow" pitchFamily="34" charset="0"/>
              </a:rPr>
              <a:t>Παραπομπή</a:t>
            </a:r>
            <a:r>
              <a:rPr lang="el-GR" dirty="0">
                <a:latin typeface="Arial Narrow" pitchFamily="34" charset="0"/>
              </a:rPr>
              <a:t>: </a:t>
            </a:r>
          </a:p>
          <a:p>
            <a:pPr>
              <a:buNone/>
            </a:pPr>
            <a:r>
              <a:rPr lang="el-GR" dirty="0">
                <a:latin typeface="Arial Narrow" pitchFamily="34" charset="0"/>
              </a:rPr>
              <a:t>• εισάγεται κατά τη συγγραφή μέσα στο σώμα του κειμένου </a:t>
            </a:r>
          </a:p>
          <a:p>
            <a:pPr>
              <a:buNone/>
            </a:pPr>
            <a:r>
              <a:rPr lang="el-GR" dirty="0">
                <a:latin typeface="Arial Narrow" pitchFamily="34" charset="0"/>
              </a:rPr>
              <a:t>• υποδεικνύει τη χρήση μιας ή περισσότερων πηγών στο συγκεκριμένο σημείο </a:t>
            </a:r>
          </a:p>
          <a:p>
            <a:pPr>
              <a:buNone/>
            </a:pPr>
            <a:r>
              <a:rPr lang="el-GR" b="1" dirty="0">
                <a:latin typeface="Arial Narrow" pitchFamily="34" charset="0"/>
              </a:rPr>
              <a:t>Βιβλιογραφία- Αναφορά: </a:t>
            </a:r>
          </a:p>
          <a:p>
            <a:pPr>
              <a:buNone/>
            </a:pPr>
            <a:r>
              <a:rPr lang="el-GR" dirty="0">
                <a:latin typeface="Arial Narrow" pitchFamily="34" charset="0"/>
              </a:rPr>
              <a:t>• εισάγεται στο τέλος της εργασίας </a:t>
            </a:r>
          </a:p>
          <a:p>
            <a:pPr>
              <a:buNone/>
            </a:pPr>
            <a:r>
              <a:rPr lang="el-GR" dirty="0">
                <a:latin typeface="Arial Narrow" pitchFamily="34" charset="0"/>
              </a:rPr>
              <a:t>• οι πηγές που χρησιμοποιήθηκαν στο κείμενο παρατίθενται υπό τη μορφή λίστας </a:t>
            </a:r>
          </a:p>
          <a:p>
            <a:pPr>
              <a:buNone/>
            </a:pPr>
            <a:r>
              <a:rPr lang="el-GR" dirty="0">
                <a:latin typeface="Arial Narrow" pitchFamily="34" charset="0"/>
              </a:rPr>
              <a:t>• καταγράφονται τα βιβλιογραφικά στοιχεία της κάθε πηγής (αναφορά) </a:t>
            </a:r>
          </a:p>
          <a:p>
            <a:pPr>
              <a:buNone/>
            </a:pPr>
            <a:r>
              <a:rPr lang="el-GR" dirty="0">
                <a:latin typeface="Arial Narrow" pitchFamily="34" charset="0"/>
              </a:rPr>
              <a:t>• παρατίθενται αλφαβητικά ή με τη σειρά που εμφανίζονται στο κείμενο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2254</TotalTime>
  <Words>1562</Words>
  <Application>Microsoft Office PowerPoint</Application>
  <PresentationFormat>Προβολή στην οθόνη (4:3)</PresentationFormat>
  <Paragraphs>159</Paragraphs>
  <Slides>27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Arial Narrow</vt:lpstr>
      <vt:lpstr>Calibri</vt:lpstr>
      <vt:lpstr>Trebuchet MS</vt:lpstr>
      <vt:lpstr>Wingdings</vt:lpstr>
      <vt:lpstr>Wingdings 3</vt:lpstr>
      <vt:lpstr>Όψη</vt:lpstr>
      <vt:lpstr>Στόχοι της παρουσίασης </vt:lpstr>
      <vt:lpstr>Βιβλιογράφικες αναφορές /Παραπομπές </vt:lpstr>
      <vt:lpstr>Ορισμός βιβλιογραφικής Παραπομπής</vt:lpstr>
      <vt:lpstr>Ορισμός Βιβλιογραφικής αναφοράς </vt:lpstr>
      <vt:lpstr>Συστήματα βιβλιογραφικών παραπομπών/αναφορών</vt:lpstr>
      <vt:lpstr>Οι παραπομπές/αναφορές  είναι σημαντικές γιατί..</vt:lpstr>
      <vt:lpstr>Οι παραπομπές/αναφορές  είναι σημαντικές γιατί </vt:lpstr>
      <vt:lpstr>Μια παραπομπή χρειάζεται όταν</vt:lpstr>
      <vt:lpstr>Πώς γίνεται η παράθεση των πηγών </vt:lpstr>
      <vt:lpstr>Παραδείγματα Παράθεσης πηγών </vt:lpstr>
      <vt:lpstr>Είδη παραπομπών </vt:lpstr>
      <vt:lpstr>Αριθμητική μορφή: γενικοί κανόνες</vt:lpstr>
      <vt:lpstr>Αριθμητική μορφή</vt:lpstr>
      <vt:lpstr>Παρενθετική μορφή: γενικοί κανόνες</vt:lpstr>
      <vt:lpstr>Παρενθετική μορφή: γενικοί κανόνες</vt:lpstr>
      <vt:lpstr>Παρενθετική μορφή</vt:lpstr>
      <vt:lpstr>         Παραδείγματα παραπομπών  </vt:lpstr>
      <vt:lpstr>Παραδείγματα αναφορών </vt:lpstr>
      <vt:lpstr>Παραδείγματα αναφορών </vt:lpstr>
      <vt:lpstr>Λογισμικά διαχείρισης βιβλιογραφικών αναφορών  </vt:lpstr>
      <vt:lpstr>Λογοκλοπή </vt:lpstr>
      <vt:lpstr>Πώς να ενεργείτε </vt:lpstr>
      <vt:lpstr>Παρουσίαση του PowerPoint</vt:lpstr>
      <vt:lpstr>Παρουσίαση του PowerPoint</vt:lpstr>
      <vt:lpstr>Παραδείγματα  </vt:lpstr>
      <vt:lpstr>Συμβουλή</vt:lpstr>
      <vt:lpstr>Διαδίκτυο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Βιβλιογραφικες Παραπομπες</dc:title>
  <dc:creator>nikit</dc:creator>
  <cp:lastModifiedBy>user</cp:lastModifiedBy>
  <cp:revision>307</cp:revision>
  <dcterms:created xsi:type="dcterms:W3CDTF">2014-10-23T06:18:01Z</dcterms:created>
  <dcterms:modified xsi:type="dcterms:W3CDTF">2020-03-26T09:38:52Z</dcterms:modified>
</cp:coreProperties>
</file>